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146849127" r:id="rId5"/>
    <p:sldId id="2146849159" r:id="rId6"/>
    <p:sldId id="265" r:id="rId7"/>
    <p:sldId id="259" r:id="rId8"/>
    <p:sldId id="2146849178" r:id="rId9"/>
    <p:sldId id="260" r:id="rId10"/>
    <p:sldId id="2146849174" r:id="rId11"/>
    <p:sldId id="2146849175" r:id="rId12"/>
    <p:sldId id="2146849176" r:id="rId13"/>
    <p:sldId id="258" r:id="rId14"/>
    <p:sldId id="2146849167" r:id="rId15"/>
    <p:sldId id="2146849160" r:id="rId16"/>
    <p:sldId id="2146849168" r:id="rId17"/>
    <p:sldId id="263" r:id="rId18"/>
    <p:sldId id="2146849161" r:id="rId19"/>
    <p:sldId id="2146849150" r:id="rId20"/>
    <p:sldId id="2146849151" r:id="rId21"/>
    <p:sldId id="2146849152" r:id="rId22"/>
    <p:sldId id="2146849169" r:id="rId23"/>
    <p:sldId id="2146849154" r:id="rId24"/>
    <p:sldId id="2146849171" r:id="rId25"/>
    <p:sldId id="2146849170" r:id="rId26"/>
    <p:sldId id="2146849173" r:id="rId27"/>
    <p:sldId id="2146849172" r:id="rId28"/>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FD7"/>
    <a:srgbClr val="7FACC1"/>
    <a:srgbClr val="6CAB35"/>
    <a:srgbClr val="F8D138"/>
    <a:srgbClr val="FFFFFF"/>
    <a:srgbClr val="3E5E6F"/>
    <a:srgbClr val="5E659B"/>
    <a:srgbClr val="00CC00"/>
    <a:srgbClr val="F2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973CF-87AD-4E94-9266-8C71B3FD4960}" v="10" dt="2024-09-09T08:20:32.8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58" d="100"/>
          <a:sy n="58" d="100"/>
        </p:scale>
        <p:origin x="56" y="28"/>
      </p:cViewPr>
      <p:guideLst>
        <p:guide orient="horz" pos="1548"/>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B23804-62D5-45B5-B527-0125B891B0FB}" type="datetimeFigureOut">
              <a:rPr lang="nl-BE" smtClean="0"/>
              <a:t>9/09/2024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6D8BC0-8D23-4A1B-94F3-B45EE8BC88E9}" type="slidenum">
              <a:rPr lang="nl-BE" smtClean="0"/>
              <a:t>‹nr.›</a:t>
            </a:fld>
            <a:endParaRPr lang="nl-BE"/>
          </a:p>
        </p:txBody>
      </p:sp>
    </p:spTree>
    <p:extLst>
      <p:ext uri="{BB962C8B-B14F-4D97-AF65-F5344CB8AC3E}">
        <p14:creationId xmlns:p14="http://schemas.microsoft.com/office/powerpoint/2010/main" val="82787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highlight>
                  <a:srgbClr val="FFFF00"/>
                </a:highlight>
              </a:rPr>
              <a:t>Graag logo van Taborgroep aub</a:t>
            </a:r>
          </a:p>
        </p:txBody>
      </p:sp>
      <p:sp>
        <p:nvSpPr>
          <p:cNvPr id="4" name="Tijdelijke aanduiding voor dianummer 3"/>
          <p:cNvSpPr>
            <a:spLocks noGrp="1"/>
          </p:cNvSpPr>
          <p:nvPr>
            <p:ph type="sldNum" sz="quarter" idx="5"/>
          </p:nvPr>
        </p:nvSpPr>
        <p:spPr/>
        <p:txBody>
          <a:bodyPr/>
          <a:lstStyle/>
          <a:p>
            <a:fld id="{356D8BC0-8D23-4A1B-94F3-B45EE8BC88E9}" type="slidenum">
              <a:rPr lang="nl-BE" smtClean="0"/>
              <a:t>1</a:t>
            </a:fld>
            <a:endParaRPr lang="nl-BE"/>
          </a:p>
        </p:txBody>
      </p:sp>
    </p:spTree>
    <p:extLst>
      <p:ext uri="{BB962C8B-B14F-4D97-AF65-F5344CB8AC3E}">
        <p14:creationId xmlns:p14="http://schemas.microsoft.com/office/powerpoint/2010/main" val="3255771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24960-5F4F-519D-65DF-D8A1242BF3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E01DB43D-2F1D-11EF-FB6C-EF4AA9675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5D82E19-D785-C09A-6F5A-DC2F6BD5EE1B}"/>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5" name="Tijdelijke aanduiding voor voettekst 4">
            <a:extLst>
              <a:ext uri="{FF2B5EF4-FFF2-40B4-BE49-F238E27FC236}">
                <a16:creationId xmlns:a16="http://schemas.microsoft.com/office/drawing/2014/main" id="{7814EAAF-167A-3770-7518-FCFFC431B8E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3EFECA9-12A4-86FD-81AF-210EEC5298A2}"/>
              </a:ext>
            </a:extLst>
          </p:cNvPr>
          <p:cNvSpPr>
            <a:spLocks noGrp="1"/>
          </p:cNvSpPr>
          <p:nvPr>
            <p:ph type="sldNum" sz="quarter" idx="12"/>
          </p:nvPr>
        </p:nvSpPr>
        <p:spPr/>
        <p:txBody>
          <a:bodyPr/>
          <a:lstStyle/>
          <a:p>
            <a:fld id="{E0D991DD-BAE4-432E-9327-E561E377228D}" type="slidenum">
              <a:rPr lang="nl-BE" smtClean="0"/>
              <a:t>‹nr.›</a:t>
            </a:fld>
            <a:endParaRPr lang="nl-BE"/>
          </a:p>
        </p:txBody>
      </p:sp>
      <p:sp>
        <p:nvSpPr>
          <p:cNvPr id="7" name="Title 1">
            <a:extLst>
              <a:ext uri="{FF2B5EF4-FFF2-40B4-BE49-F238E27FC236}">
                <a16:creationId xmlns:a16="http://schemas.microsoft.com/office/drawing/2014/main" id="{F6437901-E61B-4473-9CBC-291808259AF9}"/>
              </a:ext>
            </a:extLst>
          </p:cNvPr>
          <p:cNvSpPr txBox="1">
            <a:spLocks/>
          </p:cNvSpPr>
          <p:nvPr userDrawn="1"/>
        </p:nvSpPr>
        <p:spPr>
          <a:xfrm>
            <a:off x="767408" y="318632"/>
            <a:ext cx="10887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Klik om de titel toe te voegen</a:t>
            </a:r>
            <a:endParaRPr lang="en-US"/>
          </a:p>
        </p:txBody>
      </p:sp>
      <p:pic>
        <p:nvPicPr>
          <p:cNvPr id="8" name="Afbeelding 7">
            <a:extLst>
              <a:ext uri="{FF2B5EF4-FFF2-40B4-BE49-F238E27FC236}">
                <a16:creationId xmlns:a16="http://schemas.microsoft.com/office/drawing/2014/main" id="{E4FE3BAC-797D-4688-8FFC-C2C5026FE73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140485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6B197-B31F-C26E-317B-2A86BED53E49}"/>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677FE91-9225-D485-7265-82BC04055D6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4E419A6-3E94-8F82-BB4D-FE21A16E3C5E}"/>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5" name="Tijdelijke aanduiding voor voettekst 4">
            <a:extLst>
              <a:ext uri="{FF2B5EF4-FFF2-40B4-BE49-F238E27FC236}">
                <a16:creationId xmlns:a16="http://schemas.microsoft.com/office/drawing/2014/main" id="{39F8EFDC-4404-9E16-B938-78101B12435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5DED412-D1E7-9027-9700-86CF583C4950}"/>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7" name="Afbeelding 6">
            <a:extLst>
              <a:ext uri="{FF2B5EF4-FFF2-40B4-BE49-F238E27FC236}">
                <a16:creationId xmlns:a16="http://schemas.microsoft.com/office/drawing/2014/main" id="{4880EB68-4FD3-4BCB-A269-2839731ED009}"/>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55523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7A06484-EA05-C3C3-BDF3-D0CD45B986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736A2AF-9A90-F739-698A-F4C875DCBC8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984F61D-3138-E029-58D6-4833772900BF}"/>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5" name="Tijdelijke aanduiding voor voettekst 4">
            <a:extLst>
              <a:ext uri="{FF2B5EF4-FFF2-40B4-BE49-F238E27FC236}">
                <a16:creationId xmlns:a16="http://schemas.microsoft.com/office/drawing/2014/main" id="{8B54E1C0-01D8-1813-AD9C-0255CEED025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B36D0EC-DDAB-C842-B208-925E22C6FB48}"/>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7" name="Afbeelding 6">
            <a:extLst>
              <a:ext uri="{FF2B5EF4-FFF2-40B4-BE49-F238E27FC236}">
                <a16:creationId xmlns:a16="http://schemas.microsoft.com/office/drawing/2014/main" id="{4C1CBCD5-C436-4EA6-BD63-32E2544F019A}"/>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109174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57370-A062-1C2E-3B64-6CBBF300B2D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59633BD-EAE8-7FC9-FF21-A9A03948764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414B163-6791-BEAE-BC75-985DC15F4839}"/>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5" name="Tijdelijke aanduiding voor voettekst 4">
            <a:extLst>
              <a:ext uri="{FF2B5EF4-FFF2-40B4-BE49-F238E27FC236}">
                <a16:creationId xmlns:a16="http://schemas.microsoft.com/office/drawing/2014/main" id="{CCEB2E58-1A46-DD0C-6B25-22DD60AAE74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2D0C303-DE67-B736-8723-0DCC93575320}"/>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9" name="Afbeelding 8">
            <a:extLst>
              <a:ext uri="{FF2B5EF4-FFF2-40B4-BE49-F238E27FC236}">
                <a16:creationId xmlns:a16="http://schemas.microsoft.com/office/drawing/2014/main" id="{BEF335F3-8227-472F-9070-564B0F7C8CCD}"/>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389735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C0F3E-1412-2419-2B81-8AA9EF1DB55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01C8A13-4432-49E2-7ABC-3BC3A83FA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0B70D4C-A71C-1349-BC07-AFAE6D81DB83}"/>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5" name="Tijdelijke aanduiding voor voettekst 4">
            <a:extLst>
              <a:ext uri="{FF2B5EF4-FFF2-40B4-BE49-F238E27FC236}">
                <a16:creationId xmlns:a16="http://schemas.microsoft.com/office/drawing/2014/main" id="{5FDD36AD-972D-5EE8-2C2C-12EAF85E9D5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5A8A1D5-5598-DFB7-F731-F92C458F79C3}"/>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7" name="Afbeelding 6">
            <a:extLst>
              <a:ext uri="{FF2B5EF4-FFF2-40B4-BE49-F238E27FC236}">
                <a16:creationId xmlns:a16="http://schemas.microsoft.com/office/drawing/2014/main" id="{DF8D6989-E32C-4A14-980E-8D881DC6A73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229836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1B108-C2B5-4DE0-48A7-5CB3A28B58B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D06BF1-B1FD-1CD2-A7FC-723B7BCC35D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8C2BE3B-B3EF-972A-C01C-25D2BE6794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BB76A4C-CE6A-2EFA-9D8B-C13F3CF35FBF}"/>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6" name="Tijdelijke aanduiding voor voettekst 5">
            <a:extLst>
              <a:ext uri="{FF2B5EF4-FFF2-40B4-BE49-F238E27FC236}">
                <a16:creationId xmlns:a16="http://schemas.microsoft.com/office/drawing/2014/main" id="{98213A18-88C0-50B2-C939-0986665BFB7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38C18D4-DECC-F53A-27B4-CC53EAC6D463}"/>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8" name="Afbeelding 7">
            <a:extLst>
              <a:ext uri="{FF2B5EF4-FFF2-40B4-BE49-F238E27FC236}">
                <a16:creationId xmlns:a16="http://schemas.microsoft.com/office/drawing/2014/main" id="{AFE47318-F4BC-40B0-8A77-17D923273F92}"/>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242152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5FE31-09F6-2710-F462-0384FDABE8A0}"/>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654D4F8-FDBC-192B-E819-36782BC40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CD0380F-36CD-1F32-7A34-B90EF81DD0F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6754E831-8E15-4188-1B53-CC6177700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33745F7-0121-7471-3244-88E58F969AD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9DE68BB6-53B5-7870-A9A9-C6DDB991A779}"/>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8" name="Tijdelijke aanduiding voor voettekst 7">
            <a:extLst>
              <a:ext uri="{FF2B5EF4-FFF2-40B4-BE49-F238E27FC236}">
                <a16:creationId xmlns:a16="http://schemas.microsoft.com/office/drawing/2014/main" id="{001C53C6-7643-C6B9-555A-12BC45FD41B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A666E305-2655-1BDB-6B16-D8D24E57A88C}"/>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10" name="Afbeelding 9">
            <a:extLst>
              <a:ext uri="{FF2B5EF4-FFF2-40B4-BE49-F238E27FC236}">
                <a16:creationId xmlns:a16="http://schemas.microsoft.com/office/drawing/2014/main" id="{40A30110-E837-4FA0-9AE0-A7BB2CBBB602}"/>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87684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26847-5B54-57EF-97A8-3A6CFA22529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3075F00-55D6-915F-6211-85C114DA1A19}"/>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4" name="Tijdelijke aanduiding voor voettekst 3">
            <a:extLst>
              <a:ext uri="{FF2B5EF4-FFF2-40B4-BE49-F238E27FC236}">
                <a16:creationId xmlns:a16="http://schemas.microsoft.com/office/drawing/2014/main" id="{6D499049-08CA-8B7A-8ECE-D8326A7CE00D}"/>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67DB495-9C7F-2DB8-59F2-A342198D3AAC}"/>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6" name="Afbeelding 5">
            <a:extLst>
              <a:ext uri="{FF2B5EF4-FFF2-40B4-BE49-F238E27FC236}">
                <a16:creationId xmlns:a16="http://schemas.microsoft.com/office/drawing/2014/main" id="{4A481AFC-2CD1-4A88-9380-86EA64F5B048}"/>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218884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9DC0CA-A085-C95B-F5B9-A3D5D30F3672}"/>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3" name="Tijdelijke aanduiding voor voettekst 2">
            <a:extLst>
              <a:ext uri="{FF2B5EF4-FFF2-40B4-BE49-F238E27FC236}">
                <a16:creationId xmlns:a16="http://schemas.microsoft.com/office/drawing/2014/main" id="{72795DD4-0C34-717E-7D87-DE1E43142322}"/>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733ABAC-B0C4-1D76-A5BA-A872DAC34840}"/>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5" name="Afbeelding 4">
            <a:extLst>
              <a:ext uri="{FF2B5EF4-FFF2-40B4-BE49-F238E27FC236}">
                <a16:creationId xmlns:a16="http://schemas.microsoft.com/office/drawing/2014/main" id="{CF1D4C86-3279-49B0-AB44-4CA3A7AF7FF5}"/>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12265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6D25A-0763-8A06-886F-3F58A878F8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B8A6276-814E-DD6C-DC67-5421A1957E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A906CBA-3438-4EC5-C3EC-181779D16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3BB11CB-CE45-5B35-9196-A74531D3AC96}"/>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6" name="Tijdelijke aanduiding voor voettekst 5">
            <a:extLst>
              <a:ext uri="{FF2B5EF4-FFF2-40B4-BE49-F238E27FC236}">
                <a16:creationId xmlns:a16="http://schemas.microsoft.com/office/drawing/2014/main" id="{569116A1-26B6-8992-4199-439C517E083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E271AC3-8C5C-315D-1021-36B792186FB9}"/>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8" name="Afbeelding 7">
            <a:extLst>
              <a:ext uri="{FF2B5EF4-FFF2-40B4-BE49-F238E27FC236}">
                <a16:creationId xmlns:a16="http://schemas.microsoft.com/office/drawing/2014/main" id="{D8663988-0ED7-4071-A652-A0A3FABC2E05}"/>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382381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30C70-6459-8DFC-2EC8-35E3C35722F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ABBF0969-AD92-8DF6-DE34-163B4F67B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7F7D96AA-E106-9AAE-8C91-32C8F03B4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4CB3C9-EE98-1BF6-1534-1613C3BDF7E0}"/>
              </a:ext>
            </a:extLst>
          </p:cNvPr>
          <p:cNvSpPr>
            <a:spLocks noGrp="1"/>
          </p:cNvSpPr>
          <p:nvPr>
            <p:ph type="dt" sz="half" idx="10"/>
          </p:nvPr>
        </p:nvSpPr>
        <p:spPr/>
        <p:txBody>
          <a:bodyPr/>
          <a:lstStyle/>
          <a:p>
            <a:fld id="{34E848B9-3E10-40FB-871D-7A4566436162}" type="datetimeFigureOut">
              <a:rPr lang="nl-BE" smtClean="0"/>
              <a:t>9/09/2024</a:t>
            </a:fld>
            <a:endParaRPr lang="nl-BE"/>
          </a:p>
        </p:txBody>
      </p:sp>
      <p:sp>
        <p:nvSpPr>
          <p:cNvPr id="6" name="Tijdelijke aanduiding voor voettekst 5">
            <a:extLst>
              <a:ext uri="{FF2B5EF4-FFF2-40B4-BE49-F238E27FC236}">
                <a16:creationId xmlns:a16="http://schemas.microsoft.com/office/drawing/2014/main" id="{34A15C56-67C6-ED8E-B976-506AB6E04A0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02BE00C-0A9A-6D5E-2534-545997A2E7F8}"/>
              </a:ext>
            </a:extLst>
          </p:cNvPr>
          <p:cNvSpPr>
            <a:spLocks noGrp="1"/>
          </p:cNvSpPr>
          <p:nvPr>
            <p:ph type="sldNum" sz="quarter" idx="12"/>
          </p:nvPr>
        </p:nvSpPr>
        <p:spPr/>
        <p:txBody>
          <a:bodyPr/>
          <a:lstStyle/>
          <a:p>
            <a:fld id="{E0D991DD-BAE4-432E-9327-E561E377228D}" type="slidenum">
              <a:rPr lang="nl-BE" smtClean="0"/>
              <a:t>‹nr.›</a:t>
            </a:fld>
            <a:endParaRPr lang="nl-BE"/>
          </a:p>
        </p:txBody>
      </p:sp>
      <p:pic>
        <p:nvPicPr>
          <p:cNvPr id="8" name="Afbeelding 7">
            <a:extLst>
              <a:ext uri="{FF2B5EF4-FFF2-40B4-BE49-F238E27FC236}">
                <a16:creationId xmlns:a16="http://schemas.microsoft.com/office/drawing/2014/main" id="{74B5C3C9-0994-403D-A47E-BBF1EE962C5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227089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769896-BFF5-8005-2227-C34C766D5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EFD027C-A6CF-78B6-29A0-EE8E52DA8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8842FAB-6093-C8FF-F576-1D1B9FE33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48B9-3E10-40FB-871D-7A4566436162}" type="datetimeFigureOut">
              <a:rPr lang="nl-BE" smtClean="0"/>
              <a:t>9/09/2024</a:t>
            </a:fld>
            <a:endParaRPr lang="nl-BE"/>
          </a:p>
        </p:txBody>
      </p:sp>
      <p:sp>
        <p:nvSpPr>
          <p:cNvPr id="5" name="Tijdelijke aanduiding voor voettekst 4">
            <a:extLst>
              <a:ext uri="{FF2B5EF4-FFF2-40B4-BE49-F238E27FC236}">
                <a16:creationId xmlns:a16="http://schemas.microsoft.com/office/drawing/2014/main" id="{0DB01B87-6E1C-135B-8433-A6B46F0322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BCFE0F67-F53E-FD38-6E11-822138B08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991DD-BAE4-432E-9327-E561E377228D}" type="slidenum">
              <a:rPr lang="nl-BE" smtClean="0"/>
              <a:t>‹nr.›</a:t>
            </a:fld>
            <a:endParaRPr lang="nl-BE"/>
          </a:p>
        </p:txBody>
      </p:sp>
      <p:pic>
        <p:nvPicPr>
          <p:cNvPr id="7" name="Afbeelding 6">
            <a:extLst>
              <a:ext uri="{FF2B5EF4-FFF2-40B4-BE49-F238E27FC236}">
                <a16:creationId xmlns:a16="http://schemas.microsoft.com/office/drawing/2014/main" id="{081FC0C1-981A-497C-94E4-A66F27BA4541}"/>
              </a:ext>
            </a:extLst>
          </p:cNvPr>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318274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hyperlink" Target="mailto:vliegwiel@tabor.b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Lettertype, logo, Graphics&#10;&#10;Automatisch gegenereerde beschrijving">
            <a:extLst>
              <a:ext uri="{FF2B5EF4-FFF2-40B4-BE49-F238E27FC236}">
                <a16:creationId xmlns:a16="http://schemas.microsoft.com/office/drawing/2014/main" id="{70885C79-5A91-47E1-B555-225D33986978}"/>
              </a:ext>
            </a:extLst>
          </p:cNvPr>
          <p:cNvPicPr>
            <a:picLocks noChangeAspect="1"/>
          </p:cNvPicPr>
          <p:nvPr/>
        </p:nvPicPr>
        <p:blipFill rotWithShape="1">
          <a:blip r:embed="rId3">
            <a:extLst>
              <a:ext uri="{28A0092B-C50C-407E-A947-70E740481C1C}">
                <a14:useLocalDpi xmlns:a14="http://schemas.microsoft.com/office/drawing/2010/main" val="0"/>
              </a:ext>
            </a:extLst>
          </a:blip>
          <a:srcRect b="37785"/>
          <a:stretch/>
        </p:blipFill>
        <p:spPr>
          <a:xfrm>
            <a:off x="0" y="227222"/>
            <a:ext cx="4774687" cy="1097082"/>
          </a:xfrm>
          <a:prstGeom prst="rect">
            <a:avLst/>
          </a:prstGeom>
        </p:spPr>
      </p:pic>
      <p:pic>
        <p:nvPicPr>
          <p:cNvPr id="14" name="Afbeelding 13" descr="Afbeelding met tekening&#10;&#10;Automatisch gegenereerde beschrijving">
            <a:extLst>
              <a:ext uri="{FF2B5EF4-FFF2-40B4-BE49-F238E27FC236}">
                <a16:creationId xmlns:a16="http://schemas.microsoft.com/office/drawing/2014/main" id="{A1E58DD6-2F5C-43DB-AB06-83ED77225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7122" y="5777266"/>
            <a:ext cx="645422" cy="396240"/>
          </a:xfrm>
          <a:prstGeom prst="rect">
            <a:avLst/>
          </a:prstGeom>
        </p:spPr>
      </p:pic>
      <p:pic>
        <p:nvPicPr>
          <p:cNvPr id="16" name="Graphic 15">
            <a:extLst>
              <a:ext uri="{FF2B5EF4-FFF2-40B4-BE49-F238E27FC236}">
                <a16:creationId xmlns:a16="http://schemas.microsoft.com/office/drawing/2014/main" id="{1F2EDE9A-CAA6-4CFB-8E28-46605049595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5941" t="-1" b="-8591"/>
          <a:stretch/>
        </p:blipFill>
        <p:spPr>
          <a:xfrm>
            <a:off x="7582023" y="130447"/>
            <a:ext cx="4361701" cy="4665071"/>
          </a:xfrm>
          <a:prstGeom prst="rect">
            <a:avLst/>
          </a:prstGeom>
        </p:spPr>
      </p:pic>
      <p:sp>
        <p:nvSpPr>
          <p:cNvPr id="4" name="Titel 3">
            <a:extLst>
              <a:ext uri="{FF2B5EF4-FFF2-40B4-BE49-F238E27FC236}">
                <a16:creationId xmlns:a16="http://schemas.microsoft.com/office/drawing/2014/main" id="{10484DB5-8E52-4BB8-EA2F-875B706F930E}"/>
              </a:ext>
            </a:extLst>
          </p:cNvPr>
          <p:cNvSpPr>
            <a:spLocks noGrp="1"/>
          </p:cNvSpPr>
          <p:nvPr>
            <p:ph type="ctrTitle"/>
          </p:nvPr>
        </p:nvSpPr>
        <p:spPr>
          <a:xfrm>
            <a:off x="6254877" y="5377488"/>
            <a:ext cx="3956050" cy="898542"/>
          </a:xfrm>
        </p:spPr>
        <p:txBody>
          <a:bodyPr>
            <a:normAutofit/>
          </a:bodyPr>
          <a:lstStyle/>
          <a:p>
            <a:pPr algn="r"/>
            <a:r>
              <a:rPr lang="nl-NL" sz="3600" dirty="0">
                <a:solidFill>
                  <a:srgbClr val="6CAB35"/>
                </a:solidFill>
                <a:latin typeface="Lintel" panose="02000000000000000000" pitchFamily="2" charset="0"/>
              </a:rPr>
              <a:t>Toekomstvisie</a:t>
            </a:r>
            <a:br>
              <a:rPr lang="nl-NL" sz="3600" dirty="0">
                <a:solidFill>
                  <a:srgbClr val="6CAB35"/>
                </a:solidFill>
                <a:latin typeface="Lintel" panose="02000000000000000000" pitchFamily="2" charset="0"/>
              </a:rPr>
            </a:br>
            <a:r>
              <a:rPr lang="nl-NL" sz="1800" i="1" dirty="0">
                <a:solidFill>
                  <a:srgbClr val="6CAB35"/>
                </a:solidFill>
              </a:rPr>
              <a:t>September 2024</a:t>
            </a:r>
            <a:endParaRPr lang="nl-BE" sz="1800" dirty="0">
              <a:solidFill>
                <a:srgbClr val="6CAB35"/>
              </a:solidFill>
            </a:endParaRPr>
          </a:p>
        </p:txBody>
      </p:sp>
    </p:spTree>
    <p:extLst>
      <p:ext uri="{BB962C8B-B14F-4D97-AF65-F5344CB8AC3E}">
        <p14:creationId xmlns:p14="http://schemas.microsoft.com/office/powerpoint/2010/main" val="1867057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86292-E982-E940-0696-C73419C7CE88}"/>
              </a:ext>
            </a:extLst>
          </p:cNvPr>
          <p:cNvSpPr>
            <a:spLocks noGrp="1"/>
          </p:cNvSpPr>
          <p:nvPr>
            <p:ph type="title"/>
          </p:nvPr>
        </p:nvSpPr>
        <p:spPr/>
        <p:txBody>
          <a:bodyPr/>
          <a:lstStyle/>
          <a:p>
            <a:r>
              <a:rPr lang="nl-NL" sz="3200" dirty="0">
                <a:solidFill>
                  <a:srgbClr val="6CAB35"/>
                </a:solidFill>
                <a:latin typeface="Lintel" panose="02000000000000000000" pitchFamily="2" charset="0"/>
              </a:rPr>
              <a:t>ESG+ als kapstok</a:t>
            </a:r>
            <a:endParaRPr lang="nl-BE" sz="3200" dirty="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7557B4BB-E730-68D3-28B6-6131F3D658D3}"/>
              </a:ext>
            </a:extLst>
          </p:cNvPr>
          <p:cNvSpPr>
            <a:spLocks noGrp="1"/>
          </p:cNvSpPr>
          <p:nvPr>
            <p:ph idx="1"/>
          </p:nvPr>
        </p:nvSpPr>
        <p:spPr>
          <a:xfrm>
            <a:off x="838200" y="1334814"/>
            <a:ext cx="10859814" cy="4842149"/>
          </a:xfrm>
        </p:spPr>
        <p:txBody>
          <a:bodyPr>
            <a:normAutofit/>
          </a:bodyPr>
          <a:lstStyle/>
          <a:p>
            <a:pPr marL="0" lvl="0" indent="0">
              <a:lnSpc>
                <a:spcPct val="115000"/>
              </a:lnSpc>
              <a:spcAft>
                <a:spcPts val="1000"/>
              </a:spcAft>
              <a:buNone/>
            </a:pPr>
            <a:r>
              <a:rPr lang="nl-BE" sz="4000" dirty="0">
                <a:solidFill>
                  <a:srgbClr val="3E5E6F"/>
                </a:solidFill>
                <a:latin typeface="Verdana" panose="020B0604030504040204" pitchFamily="34" charset="0"/>
                <a:ea typeface="Verdana" panose="020B0604030504040204" pitchFamily="34" charset="0"/>
                <a:cs typeface="Times New Roman" panose="02020603050405020304" pitchFamily="18" charset="0"/>
              </a:rPr>
              <a:t>E</a:t>
            </a:r>
            <a:r>
              <a:rPr lang="nl-BE" sz="3200" dirty="0">
                <a:solidFill>
                  <a:srgbClr val="3E5E6F"/>
                </a:solidFill>
                <a:latin typeface="Verdana" panose="020B0604030504040204" pitchFamily="34" charset="0"/>
                <a:ea typeface="Verdana" panose="020B0604030504040204" pitchFamily="34" charset="0"/>
                <a:cs typeface="Times New Roman" panose="02020603050405020304" pitchFamily="18" charset="0"/>
              </a:rPr>
              <a:t>cologie:</a:t>
            </a: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Acties nemen die toelaten om de </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infrastructuur te verduurzamen </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en de klimaat- en energietransitie te realiseren; </a:t>
            </a:r>
          </a:p>
          <a:p>
            <a:pPr marL="0" lvl="0" indent="0">
              <a:lnSpc>
                <a:spcPct val="115000"/>
              </a:lnSpc>
              <a:spcAft>
                <a:spcPts val="1000"/>
              </a:spcAft>
              <a:buNone/>
            </a:pPr>
            <a:r>
              <a:rPr lang="nl-BE" sz="4000" dirty="0">
                <a:solidFill>
                  <a:srgbClr val="3E5E6F"/>
                </a:solidFill>
                <a:latin typeface="Verdana" panose="020B0604030504040204" pitchFamily="34" charset="0"/>
                <a:ea typeface="Verdana" panose="020B0604030504040204" pitchFamily="34" charset="0"/>
                <a:cs typeface="Times New Roman" panose="02020603050405020304" pitchFamily="18" charset="0"/>
              </a:rPr>
              <a:t>S</a:t>
            </a:r>
            <a:r>
              <a:rPr lang="nl-BE" sz="32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ociaal:</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Inzetten op </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innovatieve arbeidsorganisatie en werkbaar werk </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teneinde te komen tot veerkrachtige mensen en organisaties die cliënten en leerlingen laten groeien;  </a:t>
            </a:r>
            <a:endPar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endParaRPr>
          </a:p>
          <a:p>
            <a:pPr marL="0" lvl="0" indent="0">
              <a:lnSpc>
                <a:spcPct val="107000"/>
              </a:lnSpc>
              <a:spcAft>
                <a:spcPts val="800"/>
              </a:spcAft>
              <a:buNone/>
            </a:pPr>
            <a:r>
              <a:rPr lang="nl-BE" sz="4000" dirty="0" err="1">
                <a:solidFill>
                  <a:srgbClr val="3E5E6F"/>
                </a:solidFill>
                <a:latin typeface="Verdana" panose="020B0604030504040204" pitchFamily="34" charset="0"/>
                <a:ea typeface="Verdana" panose="020B0604030504040204" pitchFamily="34" charset="0"/>
                <a:cs typeface="Times New Roman" panose="02020603050405020304" pitchFamily="18" charset="0"/>
              </a:rPr>
              <a:t>G</a:t>
            </a:r>
            <a:r>
              <a:rPr lang="nl-BE" sz="3200" dirty="0" err="1">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overnance</a:t>
            </a:r>
            <a:r>
              <a:rPr lang="nl-BE" sz="32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Investeren in de uitbouw van een </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duurzaam financieel model </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en een vooruitziend bestuur teneinde de maatschappelijke opdracht van de organisatie nu en in de toekomst te kunnen verzekeren;</a:t>
            </a:r>
          </a:p>
          <a:p>
            <a:pPr marL="0" lvl="0" indent="0">
              <a:lnSpc>
                <a:spcPct val="115000"/>
              </a:lnSpc>
              <a:spcAft>
                <a:spcPts val="1000"/>
              </a:spcAft>
              <a:buNone/>
            </a:pPr>
            <a:r>
              <a:rPr lang="nl-BE" sz="3200" dirty="0">
                <a:solidFill>
                  <a:srgbClr val="3E5E6F"/>
                </a:solidFill>
                <a:latin typeface="Verdana" panose="020B0604030504040204" pitchFamily="34" charset="0"/>
                <a:ea typeface="Verdana" panose="020B0604030504040204" pitchFamily="34" charset="0"/>
                <a:cs typeface="Times New Roman" panose="02020603050405020304" pitchFamily="18" charset="0"/>
              </a:rPr>
              <a:t>+</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Nieuwe concepten ontwikkelen op niveau van het </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kernproces</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die toelaten om bepaalde maatschappelijke uitdagingen – binnen een vernieuwd samenwerkingsverband- aan te gaan. </a:t>
            </a:r>
            <a:endParaRPr lang="nl-BE"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Afbeelding 4" descr="Afbeelding met Lettertype, handschrift, Graphics, kalligrafie&#10;&#10;Automatisch gegenereerde beschrijving">
            <a:extLst>
              <a:ext uri="{FF2B5EF4-FFF2-40B4-BE49-F238E27FC236}">
                <a16:creationId xmlns:a16="http://schemas.microsoft.com/office/drawing/2014/main" id="{63FCD58A-1711-4794-9A03-4ED88BAD6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556" y="223818"/>
            <a:ext cx="4219072" cy="1252304"/>
          </a:xfrm>
          <a:prstGeom prst="rect">
            <a:avLst/>
          </a:prstGeom>
        </p:spPr>
      </p:pic>
    </p:spTree>
    <p:extLst>
      <p:ext uri="{BB962C8B-B14F-4D97-AF65-F5344CB8AC3E}">
        <p14:creationId xmlns:p14="http://schemas.microsoft.com/office/powerpoint/2010/main" val="122945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Mensenmenigte op straat">
            <a:extLst>
              <a:ext uri="{FF2B5EF4-FFF2-40B4-BE49-F238E27FC236}">
                <a16:creationId xmlns:a16="http://schemas.microsoft.com/office/drawing/2014/main" id="{D40A65A4-8CA6-D388-9C78-D80D1AB6C97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917663" y="0"/>
            <a:ext cx="10289512" cy="6858000"/>
          </a:xfrm>
          <a:prstGeom prst="rect">
            <a:avLst/>
          </a:prstGeom>
        </p:spPr>
      </p:pic>
      <p:sp>
        <p:nvSpPr>
          <p:cNvPr id="3" name="Tijdelijke aanduiding voor inhoud 2">
            <a:extLst>
              <a:ext uri="{FF2B5EF4-FFF2-40B4-BE49-F238E27FC236}">
                <a16:creationId xmlns:a16="http://schemas.microsoft.com/office/drawing/2014/main" id="{EA4A13A8-9192-A17C-3B17-8AC18002E034}"/>
              </a:ext>
            </a:extLst>
          </p:cNvPr>
          <p:cNvSpPr>
            <a:spLocks noGrp="1"/>
          </p:cNvSpPr>
          <p:nvPr>
            <p:ph idx="1"/>
          </p:nvPr>
        </p:nvSpPr>
        <p:spPr>
          <a:xfrm>
            <a:off x="838199" y="1690688"/>
            <a:ext cx="5163355" cy="1738312"/>
          </a:xfrm>
        </p:spPr>
        <p:txBody>
          <a:bodyPr/>
          <a:lstStyle/>
          <a:p>
            <a:pPr marL="0" indent="0">
              <a:buNone/>
            </a:pPr>
            <a:r>
              <a:rPr lang="nl-BE" sz="18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De activiteiten richten zich naar de bestuurders, de directie, het middenkader en/of specifieke ondersteunende functies (vb. HR medewerkers, Infrastructuur verantwoordelijken …) binnen deze organisaties. </a:t>
            </a:r>
          </a:p>
          <a:p>
            <a:endParaRPr lang="nl-BE" dirty="0">
              <a:solidFill>
                <a:srgbClr val="3E5E6F"/>
              </a:solidFill>
              <a:latin typeface="+mj-lt"/>
            </a:endParaRPr>
          </a:p>
        </p:txBody>
      </p:sp>
      <p:sp>
        <p:nvSpPr>
          <p:cNvPr id="2" name="Titel 1">
            <a:extLst>
              <a:ext uri="{FF2B5EF4-FFF2-40B4-BE49-F238E27FC236}">
                <a16:creationId xmlns:a16="http://schemas.microsoft.com/office/drawing/2014/main" id="{A0680C6A-EC56-C7E1-C66C-4B84ED1B9E62}"/>
              </a:ext>
            </a:extLst>
          </p:cNvPr>
          <p:cNvSpPr>
            <a:spLocks noGrp="1"/>
          </p:cNvSpPr>
          <p:nvPr>
            <p:ph type="title"/>
          </p:nvPr>
        </p:nvSpPr>
        <p:spPr/>
        <p:txBody>
          <a:bodyPr/>
          <a:lstStyle/>
          <a:p>
            <a:r>
              <a:rPr lang="nl-NL" sz="3200" dirty="0">
                <a:solidFill>
                  <a:srgbClr val="6CAB35"/>
                </a:solidFill>
                <a:latin typeface="Lintel" panose="02000000000000000000" pitchFamily="2" charset="0"/>
              </a:rPr>
              <a:t>Doelgroep</a:t>
            </a:r>
            <a:endParaRPr lang="nl-BE" sz="3200" dirty="0">
              <a:solidFill>
                <a:srgbClr val="6CAB35"/>
              </a:solidFill>
              <a:latin typeface="Lintel" panose="02000000000000000000" pitchFamily="2" charset="0"/>
            </a:endParaRPr>
          </a:p>
        </p:txBody>
      </p:sp>
    </p:spTree>
    <p:extLst>
      <p:ext uri="{BB962C8B-B14F-4D97-AF65-F5344CB8AC3E}">
        <p14:creationId xmlns:p14="http://schemas.microsoft.com/office/powerpoint/2010/main" val="252685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641F2-A362-2321-0801-9E2FD106D5D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dirty="0" err="1">
                <a:solidFill>
                  <a:srgbClr val="6CAB35"/>
                </a:solidFill>
                <a:latin typeface="Lintel" panose="02000000000000000000" pitchFamily="2" charset="0"/>
              </a:rPr>
              <a:t>Samenstelling</a:t>
            </a:r>
            <a:r>
              <a:rPr lang="en-US" sz="3200" dirty="0">
                <a:solidFill>
                  <a:srgbClr val="6CAB35"/>
                </a:solidFill>
                <a:latin typeface="Lintel" panose="02000000000000000000" pitchFamily="2" charset="0"/>
              </a:rPr>
              <a:t> </a:t>
            </a:r>
            <a:r>
              <a:rPr lang="en-US" sz="3200" dirty="0" err="1">
                <a:solidFill>
                  <a:srgbClr val="6CAB35"/>
                </a:solidFill>
                <a:latin typeface="Lintel" panose="02000000000000000000" pitchFamily="2" charset="0"/>
              </a:rPr>
              <a:t>netwerk</a:t>
            </a:r>
            <a:endParaRPr lang="en-US" sz="3200" dirty="0">
              <a:solidFill>
                <a:srgbClr val="6CAB35"/>
              </a:solidFill>
              <a:latin typeface="Lintel" panose="02000000000000000000" pitchFamily="2" charset="0"/>
            </a:endParaRPr>
          </a:p>
        </p:txBody>
      </p:sp>
      <p:pic>
        <p:nvPicPr>
          <p:cNvPr id="7" name="Afbeelding 6" descr="Afbeelding met schets, Lijnillustraties, illustratie, clipart&#10;&#10;Automatisch gegenereerde beschrijving">
            <a:extLst>
              <a:ext uri="{FF2B5EF4-FFF2-40B4-BE49-F238E27FC236}">
                <a16:creationId xmlns:a16="http://schemas.microsoft.com/office/drawing/2014/main" id="{D129CEAB-D2B3-B4B2-AC4A-A7CEE5D91EAD}"/>
              </a:ext>
            </a:extLst>
          </p:cNvPr>
          <p:cNvPicPr>
            <a:picLocks noChangeAspect="1"/>
          </p:cNvPicPr>
          <p:nvPr/>
        </p:nvPicPr>
        <p:blipFill rotWithShape="1">
          <a:blip r:embed="rId2">
            <a:extLst>
              <a:ext uri="{28A0092B-C50C-407E-A947-70E740481C1C}">
                <a14:useLocalDpi xmlns:a14="http://schemas.microsoft.com/office/drawing/2010/main" val="0"/>
              </a:ext>
            </a:extLst>
          </a:blip>
          <a:srcRect b="3010"/>
          <a:stretch/>
        </p:blipFill>
        <p:spPr>
          <a:xfrm>
            <a:off x="6239526" y="308561"/>
            <a:ext cx="5452259" cy="4092576"/>
          </a:xfrm>
          <a:prstGeom prst="rect">
            <a:avLst/>
          </a:prstGeom>
        </p:spPr>
      </p:pic>
      <p:sp>
        <p:nvSpPr>
          <p:cNvPr id="3" name="Tijdelijke aanduiding voor tekst 2">
            <a:extLst>
              <a:ext uri="{FF2B5EF4-FFF2-40B4-BE49-F238E27FC236}">
                <a16:creationId xmlns:a16="http://schemas.microsoft.com/office/drawing/2014/main" id="{7A10CAFC-2B91-0B2B-7627-3E1A70E2F3AD}"/>
              </a:ext>
            </a:extLst>
          </p:cNvPr>
          <p:cNvSpPr txBox="1">
            <a:spLocks/>
          </p:cNvSpPr>
          <p:nvPr/>
        </p:nvSpPr>
        <p:spPr>
          <a:xfrm>
            <a:off x="838200" y="1690688"/>
            <a:ext cx="6080823" cy="1964360"/>
          </a:xfrm>
          <a:prstGeom prst="rect">
            <a:avLst/>
          </a:prstGeom>
        </p:spPr>
        <p:txBody>
          <a:bodyPr vert="horz" lIns="91440" tIns="45720" rIns="91440" bIns="45720" rtlCol="0">
            <a:noAutofit/>
          </a:bodyPr>
          <a:lstStyle>
            <a:defPPr>
              <a:defRPr lang="nl-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sz="1600" dirty="0">
                <a:solidFill>
                  <a:schemeClr val="tx1"/>
                </a:solidFill>
                <a:latin typeface="Verdana" panose="020B0604030504040204" pitchFamily="34" charset="0"/>
                <a:ea typeface="Verdana" panose="020B0604030504040204" pitchFamily="34" charset="0"/>
              </a:rPr>
              <a:t>De Taborgroep is </a:t>
            </a:r>
            <a:r>
              <a:rPr lang="en-US" sz="1600" dirty="0" err="1">
                <a:solidFill>
                  <a:schemeClr val="tx1"/>
                </a:solidFill>
                <a:latin typeface="Verdana" panose="020B0604030504040204" pitchFamily="34" charset="0"/>
                <a:ea typeface="Verdana" panose="020B0604030504040204" pitchFamily="34" charset="0"/>
              </a:rPr>
              <a:t>een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netwerk</a:t>
            </a:r>
            <a:r>
              <a:rPr lang="en-US" sz="1600" dirty="0">
                <a:solidFill>
                  <a:schemeClr val="tx1"/>
                </a:solidFill>
                <a:latin typeface="Verdana" panose="020B0604030504040204" pitchFamily="34" charset="0"/>
                <a:ea typeface="Verdana" panose="020B0604030504040204" pitchFamily="34" charset="0"/>
              </a:rPr>
              <a:t> van </a:t>
            </a:r>
            <a:r>
              <a:rPr lang="en-US" sz="3200" dirty="0" err="1">
                <a:solidFill>
                  <a:schemeClr val="tx1"/>
                </a:solidFill>
                <a:latin typeface="Verdana" panose="020B0604030504040204" pitchFamily="34" charset="0"/>
                <a:ea typeface="Verdana" panose="020B0604030504040204" pitchFamily="34" charset="0"/>
              </a:rPr>
              <a:t>sociale</a:t>
            </a:r>
            <a:r>
              <a:rPr lang="en-US" sz="3200" dirty="0">
                <a:solidFill>
                  <a:schemeClr val="tx1"/>
                </a:solidFill>
                <a:latin typeface="Verdana" panose="020B0604030504040204" pitchFamily="34" charset="0"/>
                <a:ea typeface="Verdana" panose="020B0604030504040204" pitchFamily="34" charset="0"/>
              </a:rPr>
              <a:t> en </a:t>
            </a:r>
            <a:r>
              <a:rPr lang="en-US" sz="3200" dirty="0" err="1">
                <a:solidFill>
                  <a:schemeClr val="tx1"/>
                </a:solidFill>
                <a:latin typeface="Verdana" panose="020B0604030504040204" pitchFamily="34" charset="0"/>
                <a:ea typeface="Verdana" panose="020B0604030504040204" pitchFamily="34" charset="0"/>
              </a:rPr>
              <a:t>maatschappelijke</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ondernemingen</a:t>
            </a:r>
            <a:r>
              <a:rPr lang="en-US" sz="3200" dirty="0">
                <a:solidFill>
                  <a:schemeClr val="tx1"/>
                </a:solidFill>
                <a:latin typeface="Verdana" panose="020B0604030504040204" pitchFamily="34" charset="0"/>
                <a:ea typeface="Verdana" panose="020B0604030504040204" pitchFamily="34" charset="0"/>
              </a:rPr>
              <a:t>/ </a:t>
            </a:r>
            <a:r>
              <a:rPr lang="en-US" sz="3200" dirty="0" err="1">
                <a:solidFill>
                  <a:schemeClr val="tx1"/>
                </a:solidFill>
                <a:latin typeface="Verdana" panose="020B0604030504040204" pitchFamily="34" charset="0"/>
                <a:ea typeface="Verdana" panose="020B0604030504040204" pitchFamily="34" charset="0"/>
              </a:rPr>
              <a:t>organisaties</a:t>
            </a:r>
            <a:r>
              <a:rPr lang="en-US" sz="1600" dirty="0">
                <a:solidFill>
                  <a:schemeClr val="tx1"/>
                </a:solidFill>
                <a:latin typeface="Verdana" panose="020B0604030504040204" pitchFamily="34" charset="0"/>
                <a:ea typeface="Verdana" panose="020B0604030504040204" pitchFamily="34" charset="0"/>
              </a:rPr>
              <a:t>. </a:t>
            </a:r>
          </a:p>
        </p:txBody>
      </p:sp>
      <p:sp>
        <p:nvSpPr>
          <p:cNvPr id="4" name="Tijdelijke aanduiding voor tekst 2">
            <a:extLst>
              <a:ext uri="{FF2B5EF4-FFF2-40B4-BE49-F238E27FC236}">
                <a16:creationId xmlns:a16="http://schemas.microsoft.com/office/drawing/2014/main" id="{F3AE0E76-ACB9-1E06-3CA6-4173F18B9D54}"/>
              </a:ext>
            </a:extLst>
          </p:cNvPr>
          <p:cNvSpPr txBox="1">
            <a:spLocks/>
          </p:cNvSpPr>
          <p:nvPr/>
        </p:nvSpPr>
        <p:spPr>
          <a:xfrm>
            <a:off x="838200" y="4513773"/>
            <a:ext cx="10848254" cy="1593388"/>
          </a:xfrm>
          <a:prstGeom prst="rect">
            <a:avLst/>
          </a:prstGeom>
        </p:spPr>
        <p:txBody>
          <a:bodyPr vert="horz" lIns="91440" tIns="45720" rIns="91440" bIns="45720" rtlCol="0">
            <a:noAutofit/>
          </a:bodyPr>
          <a:lstStyle>
            <a:defPPr>
              <a:defRPr lang="nl-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sz="1600" dirty="0">
                <a:solidFill>
                  <a:schemeClr val="tx1"/>
                </a:solidFill>
                <a:latin typeface="Verdana" panose="020B0604030504040204" pitchFamily="34" charset="0"/>
                <a:ea typeface="Verdana" panose="020B0604030504040204" pitchFamily="34" charset="0"/>
              </a:rPr>
              <a:t>De Taborgroep is </a:t>
            </a:r>
            <a:r>
              <a:rPr lang="en-US" sz="1600" dirty="0" err="1">
                <a:solidFill>
                  <a:schemeClr val="tx1"/>
                </a:solidFill>
                <a:latin typeface="Verdana" panose="020B0604030504040204" pitchFamily="34" charset="0"/>
                <a:ea typeface="Verdana" panose="020B0604030504040204" pitchFamily="34" charset="0"/>
              </a:rPr>
              <a:t>een</a:t>
            </a:r>
            <a:r>
              <a:rPr lang="en-US" sz="1600" dirty="0">
                <a:solidFill>
                  <a:schemeClr val="tx1"/>
                </a:solidFill>
                <a:latin typeface="Verdana" panose="020B0604030504040204" pitchFamily="34" charset="0"/>
                <a:ea typeface="Verdana" panose="020B0604030504040204" pitchFamily="34" charset="0"/>
              </a:rPr>
              <a:t> </a:t>
            </a:r>
            <a:r>
              <a:rPr lang="en-US" sz="3200" dirty="0">
                <a:solidFill>
                  <a:schemeClr val="tx1"/>
                </a:solidFill>
                <a:latin typeface="Verdana" panose="020B0604030504040204" pitchFamily="34" charset="0"/>
                <a:ea typeface="Verdana" panose="020B0604030504040204" pitchFamily="34" charset="0"/>
              </a:rPr>
              <a:t>divers </a:t>
            </a:r>
            <a:r>
              <a:rPr lang="en-US" sz="3200" dirty="0" err="1">
                <a:solidFill>
                  <a:schemeClr val="tx1"/>
                </a:solidFill>
                <a:latin typeface="Verdana" panose="020B0604030504040204" pitchFamily="34" charset="0"/>
                <a:ea typeface="Verdana" panose="020B0604030504040204" pitchFamily="34" charset="0"/>
              </a:rPr>
              <a:t>samengesteld</a:t>
            </a:r>
            <a:r>
              <a:rPr lang="en-US" sz="32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netwerk</a:t>
            </a:r>
            <a:r>
              <a:rPr lang="en-US" sz="1600" dirty="0">
                <a:solidFill>
                  <a:schemeClr val="tx1"/>
                </a:solidFill>
                <a:latin typeface="Verdana" panose="020B0604030504040204" pitchFamily="34" charset="0"/>
                <a:ea typeface="Verdana" panose="020B0604030504040204" pitchFamily="34" charset="0"/>
              </a:rPr>
              <a:t> van </a:t>
            </a:r>
            <a:r>
              <a:rPr lang="en-US" sz="1600" dirty="0" err="1">
                <a:solidFill>
                  <a:schemeClr val="tx1"/>
                </a:solidFill>
                <a:latin typeface="Verdana" panose="020B0604030504040204" pitchFamily="34" charset="0"/>
                <a:ea typeface="Verdana" panose="020B0604030504040204" pitchFamily="34" charset="0"/>
              </a:rPr>
              <a:t>organisaties</a:t>
            </a:r>
            <a:r>
              <a:rPr lang="en-US" sz="1600" dirty="0">
                <a:solidFill>
                  <a:schemeClr val="tx1"/>
                </a:solidFill>
                <a:latin typeface="Verdana" panose="020B0604030504040204" pitchFamily="34" charset="0"/>
                <a:ea typeface="Verdana" panose="020B0604030504040204" pitchFamily="34" charset="0"/>
              </a:rPr>
              <a:t>. De </a:t>
            </a:r>
            <a:r>
              <a:rPr lang="en-US" sz="1600" dirty="0" err="1">
                <a:solidFill>
                  <a:schemeClr val="tx1"/>
                </a:solidFill>
                <a:latin typeface="Verdana" panose="020B0604030504040204" pitchFamily="34" charset="0"/>
                <a:ea typeface="Verdana" panose="020B0604030504040204" pitchFamily="34" charset="0"/>
              </a:rPr>
              <a:t>organisaties</a:t>
            </a:r>
            <a:r>
              <a:rPr lang="en-US" sz="1600" dirty="0">
                <a:solidFill>
                  <a:schemeClr val="tx1"/>
                </a:solidFill>
                <a:latin typeface="Verdana" panose="020B0604030504040204" pitchFamily="34" charset="0"/>
                <a:ea typeface="Verdana" panose="020B0604030504040204" pitchFamily="34" charset="0"/>
              </a:rPr>
              <a:t>/partners </a:t>
            </a:r>
            <a:r>
              <a:rPr lang="en-US" sz="1600" dirty="0" err="1">
                <a:solidFill>
                  <a:schemeClr val="tx1"/>
                </a:solidFill>
                <a:latin typeface="Verdana" panose="020B0604030504040204" pitchFamily="34" charset="0"/>
                <a:ea typeface="Verdana" panose="020B0604030504040204" pitchFamily="34" charset="0"/>
              </a:rPr>
              <a:t>zijn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actief</a:t>
            </a:r>
            <a:r>
              <a:rPr lang="en-US" sz="1600" dirty="0">
                <a:solidFill>
                  <a:schemeClr val="tx1"/>
                </a:solidFill>
                <a:latin typeface="Verdana" panose="020B0604030504040204" pitchFamily="34" charset="0"/>
                <a:ea typeface="Verdana" panose="020B0604030504040204" pitchFamily="34" charset="0"/>
              </a:rPr>
              <a:t> in </a:t>
            </a:r>
            <a:r>
              <a:rPr lang="en-US" sz="1600" dirty="0" err="1">
                <a:solidFill>
                  <a:schemeClr val="tx1"/>
                </a:solidFill>
                <a:latin typeface="Verdana" panose="020B0604030504040204" pitchFamily="34" charset="0"/>
                <a:ea typeface="Verdana" panose="020B0604030504040204" pitchFamily="34" charset="0"/>
              </a:rPr>
              <a:t>onderwijs</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welzijn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zorg</a:t>
            </a:r>
            <a:r>
              <a:rPr lang="en-US" sz="1600" dirty="0">
                <a:solidFill>
                  <a:schemeClr val="tx1"/>
                </a:solidFill>
                <a:latin typeface="Verdana" panose="020B0604030504040204" pitchFamily="34" charset="0"/>
                <a:ea typeface="Verdana" panose="020B0604030504040204" pitchFamily="34" charset="0"/>
              </a:rPr>
              <a:t> en </a:t>
            </a:r>
            <a:r>
              <a:rPr lang="en-US" sz="1600" dirty="0" err="1">
                <a:solidFill>
                  <a:schemeClr val="tx1"/>
                </a:solidFill>
                <a:latin typeface="Verdana" panose="020B0604030504040204" pitchFamily="34" charset="0"/>
                <a:ea typeface="Verdana" panose="020B0604030504040204" pitchFamily="34" charset="0"/>
              </a:rPr>
              <a:t>sociale</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economie</a:t>
            </a:r>
            <a:r>
              <a:rPr lang="en-US" sz="1600" dirty="0">
                <a:solidFill>
                  <a:schemeClr val="tx1"/>
                </a:solidFill>
                <a:latin typeface="Verdana" panose="020B0604030504040204" pitchFamily="34" charset="0"/>
                <a:ea typeface="Verdana" panose="020B0604030504040204" pitchFamily="34" charset="0"/>
              </a:rPr>
              <a:t>. De partners </a:t>
            </a:r>
            <a:r>
              <a:rPr lang="en-US" sz="1600" dirty="0" err="1">
                <a:solidFill>
                  <a:schemeClr val="tx1"/>
                </a:solidFill>
                <a:latin typeface="Verdana" panose="020B0604030504040204" pitchFamily="34" charset="0"/>
                <a:ea typeface="Verdana" panose="020B0604030504040204" pitchFamily="34" charset="0"/>
              </a:rPr>
              <a:t>komen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uit</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verschillende</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provincies</a:t>
            </a:r>
            <a:r>
              <a:rPr lang="en-US" sz="1600" dirty="0">
                <a:solidFill>
                  <a:schemeClr val="tx1"/>
                </a:solidFill>
                <a:latin typeface="Verdana" panose="020B0604030504040204" pitchFamily="34" charset="0"/>
                <a:ea typeface="Verdana" panose="020B0604030504040204" pitchFamily="34" charset="0"/>
              </a:rPr>
              <a:t> en </a:t>
            </a:r>
            <a:r>
              <a:rPr lang="en-US" sz="1600" dirty="0" err="1">
                <a:solidFill>
                  <a:schemeClr val="tx1"/>
                </a:solidFill>
                <a:latin typeface="Verdana" panose="020B0604030504040204" pitchFamily="34" charset="0"/>
                <a:ea typeface="Verdana" panose="020B0604030504040204" pitchFamily="34" charset="0"/>
              </a:rPr>
              <a:t>vertegenwoordigen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een</a:t>
            </a:r>
            <a:r>
              <a:rPr lang="en-US" sz="1600" dirty="0">
                <a:solidFill>
                  <a:schemeClr val="tx1"/>
                </a:solidFill>
                <a:latin typeface="Verdana" panose="020B0604030504040204" pitchFamily="34" charset="0"/>
                <a:ea typeface="Verdana" panose="020B0604030504040204" pitchFamily="34" charset="0"/>
              </a:rPr>
              <a:t> breed scala </a:t>
            </a:r>
            <a:r>
              <a:rPr lang="en-US" sz="1600" dirty="0" err="1">
                <a:solidFill>
                  <a:schemeClr val="tx1"/>
                </a:solidFill>
                <a:latin typeface="Verdana" panose="020B0604030504040204" pitchFamily="34" charset="0"/>
                <a:ea typeface="Verdana" panose="020B0604030504040204" pitchFamily="34" charset="0"/>
              </a:rPr>
              <a:t>aan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organisatiegroottes</a:t>
            </a:r>
            <a:r>
              <a:rPr lang="en-US" sz="1600" dirty="0">
                <a:solidFill>
                  <a:schemeClr val="tx1"/>
                </a:solidFill>
                <a:latin typeface="Verdana" panose="020B0604030504040204" pitchFamily="34" charset="0"/>
                <a:ea typeface="Verdana" panose="020B0604030504040204" pitchFamily="34" charset="0"/>
              </a:rPr>
              <a:t> en </a:t>
            </a:r>
            <a:r>
              <a:rPr lang="en-US" sz="1600" dirty="0" err="1">
                <a:solidFill>
                  <a:schemeClr val="tx1"/>
                </a:solidFill>
                <a:latin typeface="Verdana" panose="020B0604030504040204" pitchFamily="34" charset="0"/>
                <a:ea typeface="Verdana" panose="020B0604030504040204" pitchFamily="34" charset="0"/>
              </a:rPr>
              <a:t>kenmerken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Vele</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organisaties</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hebben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hun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wortels</a:t>
            </a:r>
            <a:r>
              <a:rPr lang="en-US" sz="1600" dirty="0">
                <a:solidFill>
                  <a:schemeClr val="tx1"/>
                </a:solidFill>
                <a:latin typeface="Verdana" panose="020B0604030504040204" pitchFamily="34" charset="0"/>
                <a:ea typeface="Verdana" panose="020B0604030504040204" pitchFamily="34" charset="0"/>
              </a:rPr>
              <a:t> in de </a:t>
            </a:r>
            <a:r>
              <a:rPr lang="en-US" sz="1600" dirty="0" err="1">
                <a:solidFill>
                  <a:schemeClr val="tx1"/>
                </a:solidFill>
                <a:latin typeface="Verdana" panose="020B0604030504040204" pitchFamily="34" charset="0"/>
                <a:ea typeface="Verdana" panose="020B0604030504040204" pitchFamily="34" charset="0"/>
              </a:rPr>
              <a:t>congregatie</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Deze</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diversiteit</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wordt</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ervaren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als</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troef</a:t>
            </a:r>
            <a:r>
              <a:rPr lang="en-US" sz="1600" dirty="0">
                <a:solidFill>
                  <a:schemeClr val="tx1"/>
                </a:solidFill>
                <a:latin typeface="Verdana" panose="020B0604030504040204" pitchFamily="34" charset="0"/>
                <a:ea typeface="Verdana" panose="020B0604030504040204" pitchFamily="34" charset="0"/>
              </a:rPr>
              <a:t>, maar </a:t>
            </a:r>
            <a:r>
              <a:rPr lang="en-US" sz="1600" dirty="0" err="1">
                <a:solidFill>
                  <a:schemeClr val="tx1"/>
                </a:solidFill>
                <a:latin typeface="Verdana" panose="020B0604030504040204" pitchFamily="34" charset="0"/>
                <a:ea typeface="Verdana" panose="020B0604030504040204" pitchFamily="34" charset="0"/>
              </a:rPr>
              <a:t>kan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ook</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leiden</a:t>
            </a:r>
            <a:r>
              <a:rPr lang="en-US" sz="1600" dirty="0">
                <a:solidFill>
                  <a:schemeClr val="tx1"/>
                </a:solidFill>
                <a:latin typeface="Verdana" panose="020B0604030504040204" pitchFamily="34" charset="0"/>
                <a:ea typeface="Verdana" panose="020B0604030504040204" pitchFamily="34" charset="0"/>
              </a:rPr>
              <a:t> tot </a:t>
            </a:r>
            <a:r>
              <a:rPr lang="en-US" sz="1600" dirty="0" err="1">
                <a:solidFill>
                  <a:schemeClr val="tx1"/>
                </a:solidFill>
                <a:latin typeface="Verdana" panose="020B0604030504040204" pitchFamily="34" charset="0"/>
                <a:ea typeface="Verdana" panose="020B0604030504040204" pitchFamily="34" charset="0"/>
              </a:rPr>
              <a:t>spanningen</a:t>
            </a:r>
            <a:r>
              <a:rPr lang="en-US" sz="1600" dirty="0">
                <a:solidFill>
                  <a:schemeClr val="tx1"/>
                </a:solidFill>
                <a:latin typeface="Verdana" panose="020B0604030504040204" pitchFamily="34" charset="0"/>
                <a:ea typeface="Verdana" panose="020B0604030504040204" pitchFamily="34" charset="0"/>
              </a:rPr>
              <a:t>. Het is </a:t>
            </a:r>
            <a:r>
              <a:rPr lang="en-US" sz="1600" dirty="0" err="1">
                <a:solidFill>
                  <a:schemeClr val="tx1"/>
                </a:solidFill>
                <a:latin typeface="Verdana" panose="020B0604030504040204" pitchFamily="34" charset="0"/>
                <a:ea typeface="Verdana" panose="020B0604030504040204" pitchFamily="34" charset="0"/>
              </a:rPr>
              <a:t>belangrijk</a:t>
            </a:r>
            <a:r>
              <a:rPr lang="en-US" sz="1600" dirty="0">
                <a:solidFill>
                  <a:schemeClr val="tx1"/>
                </a:solidFill>
                <a:latin typeface="Verdana" panose="020B0604030504040204" pitchFamily="34" charset="0"/>
                <a:ea typeface="Verdana" panose="020B0604030504040204" pitchFamily="34" charset="0"/>
              </a:rPr>
              <a:t> om </a:t>
            </a:r>
            <a:r>
              <a:rPr lang="en-US" sz="1600" dirty="0" err="1">
                <a:solidFill>
                  <a:schemeClr val="tx1"/>
                </a:solidFill>
                <a:latin typeface="Verdana" panose="020B0604030504040204" pitchFamily="34" charset="0"/>
                <a:ea typeface="Verdana" panose="020B0604030504040204" pitchFamily="34" charset="0"/>
              </a:rPr>
              <a:t>hieraan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aandacht</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te</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besteden</a:t>
            </a:r>
            <a:r>
              <a:rPr lang="en-US" sz="1600" dirty="0">
                <a:solidFill>
                  <a:schemeClr val="tx1"/>
                </a:solidFill>
                <a:latin typeface="Verdana" panose="020B0604030504040204" pitchFamily="34" charset="0"/>
                <a:ea typeface="Verdana" panose="020B0604030504040204" pitchFamily="34" charset="0"/>
              </a:rPr>
              <a:t> en </a:t>
            </a:r>
            <a:r>
              <a:rPr lang="en-US" sz="1600" dirty="0" err="1">
                <a:solidFill>
                  <a:schemeClr val="tx1"/>
                </a:solidFill>
                <a:latin typeface="Verdana" panose="020B0604030504040204" pitchFamily="34" charset="0"/>
                <a:ea typeface="Verdana" panose="020B0604030504040204" pitchFamily="34" charset="0"/>
              </a:rPr>
              <a:t>te</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streven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naar</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een</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aanvaardbaar</a:t>
            </a:r>
            <a:r>
              <a:rPr lang="en-US" sz="1600" dirty="0">
                <a:solidFill>
                  <a:schemeClr val="tx1"/>
                </a:solidFill>
                <a:latin typeface="Verdana" panose="020B0604030504040204" pitchFamily="34" charset="0"/>
                <a:ea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rPr>
              <a:t>onevenwicht</a:t>
            </a:r>
            <a:r>
              <a:rPr lang="en-US" sz="1600" dirty="0">
                <a:solidFill>
                  <a:schemeClr val="tx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72140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BEC43-02F4-70D1-9C31-D999BDB4F879}"/>
              </a:ext>
            </a:extLst>
          </p:cNvPr>
          <p:cNvSpPr>
            <a:spLocks noGrp="1"/>
          </p:cNvSpPr>
          <p:nvPr>
            <p:ph type="title"/>
          </p:nvPr>
        </p:nvSpPr>
        <p:spPr/>
        <p:txBody>
          <a:bodyPr/>
          <a:lstStyle/>
          <a:p>
            <a:r>
              <a:rPr lang="nl-NL" sz="3200" dirty="0">
                <a:solidFill>
                  <a:srgbClr val="6CAB35"/>
                </a:solidFill>
                <a:latin typeface="Lintel" panose="02000000000000000000" pitchFamily="2" charset="0"/>
              </a:rPr>
              <a:t>Engagement van partners</a:t>
            </a:r>
            <a:endParaRPr lang="nl-BE" sz="3200" dirty="0">
              <a:solidFill>
                <a:srgbClr val="6CAB35"/>
              </a:solidFill>
              <a:latin typeface="Lintel" panose="02000000000000000000" pitchFamily="2" charset="0"/>
            </a:endParaRPr>
          </a:p>
        </p:txBody>
      </p:sp>
      <p:pic>
        <p:nvPicPr>
          <p:cNvPr id="7" name="Afbeelding 6" descr="Afbeelding met schets, Lijnillustraties, tekening, kunst&#10;&#10;Automatisch gegenereerde beschrijving">
            <a:extLst>
              <a:ext uri="{FF2B5EF4-FFF2-40B4-BE49-F238E27FC236}">
                <a16:creationId xmlns:a16="http://schemas.microsoft.com/office/drawing/2014/main" id="{0EFCC5DB-69A7-C43D-8F83-D7B520EA9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833276">
            <a:off x="7936930" y="-2159824"/>
            <a:ext cx="5389895" cy="4701188"/>
          </a:xfrm>
          <a:prstGeom prst="rect">
            <a:avLst/>
          </a:prstGeom>
        </p:spPr>
      </p:pic>
      <p:sp>
        <p:nvSpPr>
          <p:cNvPr id="3" name="Tijdelijke aanduiding voor inhoud 2">
            <a:extLst>
              <a:ext uri="{FF2B5EF4-FFF2-40B4-BE49-F238E27FC236}">
                <a16:creationId xmlns:a16="http://schemas.microsoft.com/office/drawing/2014/main" id="{BDCFE53B-D6EB-3C57-E057-401247050332}"/>
              </a:ext>
            </a:extLst>
          </p:cNvPr>
          <p:cNvSpPr>
            <a:spLocks noGrp="1"/>
          </p:cNvSpPr>
          <p:nvPr>
            <p:ph idx="1"/>
          </p:nvPr>
        </p:nvSpPr>
        <p:spPr>
          <a:xfrm>
            <a:off x="838200" y="1408386"/>
            <a:ext cx="10515600" cy="4939861"/>
          </a:xfrm>
        </p:spPr>
        <p:txBody>
          <a:bodyPr>
            <a:normAutofit lnSpcReduction="10000"/>
          </a:bodyPr>
          <a:lstStyle/>
          <a:p>
            <a:pPr marL="0" indent="0">
              <a:buNone/>
            </a:pPr>
            <a:r>
              <a:rPr lang="nl-BE" dirty="0">
                <a:effectLst/>
                <a:latin typeface="Verdana" panose="020B0604030504040204" pitchFamily="34" charset="0"/>
                <a:ea typeface="Verdana" panose="020B0604030504040204" pitchFamily="34" charset="0"/>
                <a:cs typeface="Times New Roman" panose="02020603050405020304" pitchFamily="18" charset="0"/>
              </a:rPr>
              <a:t>Een gezamenlijke richting: </a:t>
            </a:r>
            <a:r>
              <a:rPr lang="nl-BE" sz="1400" dirty="0">
                <a:effectLst/>
                <a:latin typeface="Verdana" panose="020B0604030504040204" pitchFamily="34" charset="0"/>
                <a:ea typeface="Verdana" panose="020B0604030504040204" pitchFamily="34" charset="0"/>
                <a:cs typeface="Times New Roman" panose="02020603050405020304" pitchFamily="18" charset="0"/>
              </a:rPr>
              <a:t>Een gemeenschappelijke visie wordt gedeeld en er wordt samengewerkt aan het vaststellen van lange termijndoelstellingen om een blijvende en positieve impact te creëren. De lange termijn impactdoelen en het impactplan maken integraal deel uit van het charter. </a:t>
            </a:r>
            <a:endParaRPr lang="nl-BE" sz="1400" dirty="0">
              <a:effectLst/>
              <a:latin typeface="Verdana" panose="020B0604030504040204" pitchFamily="34" charset="0"/>
              <a:ea typeface="Verdana" panose="020B0604030504040204" pitchFamily="34" charset="0"/>
            </a:endParaRPr>
          </a:p>
          <a:p>
            <a:pPr marL="0" indent="0">
              <a:buNone/>
            </a:pPr>
            <a:endParaRPr lang="nl-BE" sz="1200" u="sng" dirty="0">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l-BE" dirty="0">
                <a:effectLst/>
                <a:latin typeface="Verdana" panose="020B0604030504040204" pitchFamily="34" charset="0"/>
                <a:ea typeface="Verdana" panose="020B0604030504040204" pitchFamily="34" charset="0"/>
                <a:cs typeface="Times New Roman" panose="02020603050405020304" pitchFamily="18" charset="0"/>
              </a:rPr>
              <a:t>Autonomie: </a:t>
            </a:r>
            <a:r>
              <a:rPr lang="nl-BE" sz="1400" dirty="0">
                <a:effectLst/>
                <a:latin typeface="Verdana" panose="020B0604030504040204" pitchFamily="34" charset="0"/>
                <a:ea typeface="Verdana" panose="020B0604030504040204" pitchFamily="34" charset="0"/>
                <a:cs typeface="Times New Roman" panose="02020603050405020304" pitchFamily="18" charset="0"/>
              </a:rPr>
              <a:t>De Taborgroep verbindt autonome organisaties waarbij de beleidsverantwoordelijkheid en beslissingsbevoegdheid op organisatieniveau zich situeren. Het belang van de autonomie van organisaties wordt erkend en er wordt gestreefd naar een balans tussen gezamenlijke doelen en individuele vrijheid.</a:t>
            </a:r>
            <a:endParaRPr lang="nl-BE" sz="1400" dirty="0">
              <a:effectLst/>
              <a:latin typeface="Verdana" panose="020B0604030504040204" pitchFamily="34" charset="0"/>
              <a:ea typeface="Verdana" panose="020B0604030504040204" pitchFamily="34" charset="0"/>
            </a:endParaRPr>
          </a:p>
          <a:p>
            <a:pPr marL="0" indent="0">
              <a:buNone/>
            </a:pPr>
            <a:endParaRPr lang="nl-BE" sz="1200" u="sng" dirty="0">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l-BE" dirty="0">
                <a:effectLst/>
                <a:latin typeface="Verdana" panose="020B0604030504040204" pitchFamily="34" charset="0"/>
                <a:ea typeface="Verdana" panose="020B0604030504040204" pitchFamily="34" charset="0"/>
                <a:cs typeface="Times New Roman" panose="02020603050405020304" pitchFamily="18" charset="0"/>
              </a:rPr>
              <a:t>Samenwerking en kennisdeling: </a:t>
            </a:r>
            <a:r>
              <a:rPr lang="nl-BE" sz="1400" dirty="0">
                <a:effectLst/>
                <a:latin typeface="Verdana" panose="020B0604030504040204" pitchFamily="34" charset="0"/>
                <a:ea typeface="Verdana" panose="020B0604030504040204" pitchFamily="34" charset="0"/>
                <a:cs typeface="Times New Roman" panose="02020603050405020304" pitchFamily="18" charset="0"/>
              </a:rPr>
              <a:t>Expertise, best </a:t>
            </a:r>
            <a:r>
              <a:rPr lang="nl-BE" sz="1400" dirty="0" err="1">
                <a:effectLst/>
                <a:latin typeface="Verdana" panose="020B0604030504040204" pitchFamily="34" charset="0"/>
                <a:ea typeface="Verdana" panose="020B0604030504040204" pitchFamily="34" charset="0"/>
                <a:cs typeface="Times New Roman" panose="02020603050405020304" pitchFamily="18" charset="0"/>
              </a:rPr>
              <a:t>practices</a:t>
            </a:r>
            <a:r>
              <a:rPr lang="nl-BE" sz="1400" dirty="0">
                <a:effectLst/>
                <a:latin typeface="Verdana" panose="020B0604030504040204" pitchFamily="34" charset="0"/>
                <a:ea typeface="Verdana" panose="020B0604030504040204" pitchFamily="34" charset="0"/>
                <a:cs typeface="Times New Roman" panose="02020603050405020304" pitchFamily="18" charset="0"/>
              </a:rPr>
              <a:t> en middelen worden gedeeld om samen te leren en te groeien.</a:t>
            </a:r>
            <a:endParaRPr lang="nl-BE" sz="1400" dirty="0">
              <a:effectLst/>
              <a:latin typeface="Verdana" panose="020B0604030504040204" pitchFamily="34" charset="0"/>
              <a:ea typeface="Verdana" panose="020B0604030504040204" pitchFamily="34" charset="0"/>
            </a:endParaRPr>
          </a:p>
          <a:p>
            <a:pPr marL="0" indent="0">
              <a:buNone/>
            </a:pPr>
            <a:endParaRPr lang="nl-BE" sz="1200" u="sng" dirty="0">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l-BE" dirty="0">
                <a:effectLst/>
                <a:latin typeface="Verdana" panose="020B0604030504040204" pitchFamily="34" charset="0"/>
                <a:ea typeface="Verdana" panose="020B0604030504040204" pitchFamily="34" charset="0"/>
                <a:cs typeface="Times New Roman" panose="02020603050405020304" pitchFamily="18" charset="0"/>
              </a:rPr>
              <a:t>Transparantie: </a:t>
            </a:r>
            <a:r>
              <a:rPr lang="nl-BE" sz="1400" dirty="0">
                <a:effectLst/>
                <a:latin typeface="Verdana" panose="020B0604030504040204" pitchFamily="34" charset="0"/>
                <a:ea typeface="Verdana" panose="020B0604030504040204" pitchFamily="34" charset="0"/>
                <a:cs typeface="Times New Roman" panose="02020603050405020304" pitchFamily="18" charset="0"/>
              </a:rPr>
              <a:t>Voortgang en impactdoelen worden gedeeld om gezamenlijk leren en streven naar impactvolle resultaten mogelijk te maken.</a:t>
            </a:r>
            <a:endParaRPr lang="nl-BE" sz="1400" dirty="0">
              <a:effectLst/>
              <a:latin typeface="Verdana" panose="020B0604030504040204" pitchFamily="34" charset="0"/>
              <a:ea typeface="Verdana" panose="020B0604030504040204" pitchFamily="34" charset="0"/>
            </a:endParaRPr>
          </a:p>
          <a:p>
            <a:pPr marL="0" indent="0">
              <a:buNone/>
            </a:pPr>
            <a:endParaRPr lang="nl-BE" sz="1200" u="sng" dirty="0">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l-BE" dirty="0">
                <a:effectLst/>
                <a:latin typeface="Verdana" panose="020B0604030504040204" pitchFamily="34" charset="0"/>
                <a:ea typeface="Verdana" panose="020B0604030504040204" pitchFamily="34" charset="0"/>
                <a:cs typeface="Times New Roman" panose="02020603050405020304" pitchFamily="18" charset="0"/>
              </a:rPr>
              <a:t>Impact: </a:t>
            </a:r>
            <a:r>
              <a:rPr lang="nl-BE" sz="1400" dirty="0">
                <a:effectLst/>
                <a:latin typeface="Verdana" panose="020B0604030504040204" pitchFamily="34" charset="0"/>
                <a:ea typeface="Verdana" panose="020B0604030504040204" pitchFamily="34" charset="0"/>
                <a:cs typeface="Times New Roman" panose="02020603050405020304" pitchFamily="18" charset="0"/>
              </a:rPr>
              <a:t>Kritische reflectie om daadwerkelijk te evalueren welke impact met interventies worden bereikt. Er wordt geopteerd voor oplossingen met het hoogste rendement . </a:t>
            </a:r>
            <a:endParaRPr lang="nl-BE" sz="1200" dirty="0">
              <a:effectLst/>
              <a:latin typeface="Verdana" panose="020B0604030504040204" pitchFamily="34" charset="0"/>
              <a:ea typeface="Verdana" panose="020B0604030504040204" pitchFamily="34" charset="0"/>
            </a:endParaRPr>
          </a:p>
          <a:p>
            <a:endParaRPr lang="nl-BE" dirty="0">
              <a:latin typeface="+mj-lt"/>
            </a:endParaRPr>
          </a:p>
        </p:txBody>
      </p:sp>
    </p:spTree>
    <p:extLst>
      <p:ext uri="{BB962C8B-B14F-4D97-AF65-F5344CB8AC3E}">
        <p14:creationId xmlns:p14="http://schemas.microsoft.com/office/powerpoint/2010/main" val="258874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BEC43-02F4-70D1-9C31-D999BDB4F879}"/>
              </a:ext>
            </a:extLst>
          </p:cNvPr>
          <p:cNvSpPr>
            <a:spLocks noGrp="1"/>
          </p:cNvSpPr>
          <p:nvPr>
            <p:ph type="title"/>
          </p:nvPr>
        </p:nvSpPr>
        <p:spPr/>
        <p:txBody>
          <a:bodyPr/>
          <a:lstStyle/>
          <a:p>
            <a:r>
              <a:rPr lang="nl-NL" sz="3200" dirty="0">
                <a:solidFill>
                  <a:srgbClr val="6CAB35"/>
                </a:solidFill>
                <a:latin typeface="Lintel" panose="02000000000000000000" pitchFamily="2" charset="0"/>
              </a:rPr>
              <a:t>Engagement van partners</a:t>
            </a:r>
            <a:endParaRPr lang="nl-BE" sz="3200" dirty="0">
              <a:solidFill>
                <a:srgbClr val="6CAB35"/>
              </a:solidFill>
              <a:latin typeface="Lintel" panose="02000000000000000000" pitchFamily="2" charset="0"/>
            </a:endParaRPr>
          </a:p>
        </p:txBody>
      </p:sp>
      <p:pic>
        <p:nvPicPr>
          <p:cNvPr id="4" name="Afbeelding 3" descr="Afbeelding met schets, Lijnillustraties, tekening, kunst&#10;&#10;Automatisch gegenereerde beschrijving">
            <a:extLst>
              <a:ext uri="{FF2B5EF4-FFF2-40B4-BE49-F238E27FC236}">
                <a16:creationId xmlns:a16="http://schemas.microsoft.com/office/drawing/2014/main" id="{351B8C55-54AF-4E7F-6EAE-9BA907B91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793795">
            <a:off x="1677184" y="3562629"/>
            <a:ext cx="5389895" cy="4701188"/>
          </a:xfrm>
          <a:prstGeom prst="rect">
            <a:avLst/>
          </a:prstGeom>
        </p:spPr>
      </p:pic>
      <p:sp>
        <p:nvSpPr>
          <p:cNvPr id="3" name="Tijdelijke aanduiding voor inhoud 2">
            <a:extLst>
              <a:ext uri="{FF2B5EF4-FFF2-40B4-BE49-F238E27FC236}">
                <a16:creationId xmlns:a16="http://schemas.microsoft.com/office/drawing/2014/main" id="{BDCFE53B-D6EB-3C57-E057-401247050332}"/>
              </a:ext>
            </a:extLst>
          </p:cNvPr>
          <p:cNvSpPr>
            <a:spLocks noGrp="1"/>
          </p:cNvSpPr>
          <p:nvPr>
            <p:ph idx="1"/>
          </p:nvPr>
        </p:nvSpPr>
        <p:spPr/>
        <p:txBody>
          <a:bodyPr>
            <a:normAutofit/>
          </a:bodyPr>
          <a:lstStyle/>
          <a:p>
            <a:pPr marL="0" indent="0">
              <a:buNone/>
            </a:pPr>
            <a:r>
              <a:rPr lang="nl-BE" sz="1800" dirty="0">
                <a:effectLst/>
                <a:latin typeface="+mj-lt"/>
                <a:ea typeface="Times New Roman" panose="02020603050405020304" pitchFamily="18" charset="0"/>
                <a:cs typeface="Times New Roman" panose="02020603050405020304" pitchFamily="18" charset="0"/>
              </a:rPr>
              <a:t> </a:t>
            </a:r>
            <a:endParaRPr lang="nl-BE" sz="1800" dirty="0">
              <a:effectLst/>
              <a:latin typeface="Verdana" panose="020B0604030504040204" pitchFamily="34" charset="0"/>
              <a:ea typeface="Verdana" panose="020B0604030504040204" pitchFamily="34" charset="0"/>
            </a:endParaRPr>
          </a:p>
          <a:p>
            <a:pPr marL="0" indent="0">
              <a:buNone/>
            </a:pPr>
            <a:r>
              <a:rPr lang="nl-BE" sz="1800" dirty="0">
                <a:latin typeface="Verdana" panose="020B0604030504040204" pitchFamily="34" charset="0"/>
                <a:ea typeface="Verdana" panose="020B0604030504040204" pitchFamily="34" charset="0"/>
              </a:rPr>
              <a:t>Partners binnen de Taborgroep verbinden zich verder tot:</a:t>
            </a:r>
          </a:p>
          <a:p>
            <a:pPr marL="0" indent="0">
              <a:buNone/>
            </a:pPr>
            <a:endParaRPr lang="nl-BE" sz="1800" dirty="0">
              <a:latin typeface="Verdana" panose="020B0604030504040204" pitchFamily="34" charset="0"/>
              <a:ea typeface="Verdana" panose="020B0604030504040204" pitchFamily="34" charset="0"/>
            </a:endParaRPr>
          </a:p>
          <a:p>
            <a:pPr marL="0" lvl="0" indent="0">
              <a:buNone/>
            </a:pPr>
            <a:r>
              <a:rPr lang="nl-BE" sz="2400" dirty="0">
                <a:effectLst/>
                <a:latin typeface="Verdana" panose="020B0604030504040204" pitchFamily="34" charset="0"/>
                <a:ea typeface="Verdana" panose="020B0604030504040204" pitchFamily="34" charset="0"/>
              </a:rPr>
              <a:t>Actieve bijdrage </a:t>
            </a:r>
            <a:r>
              <a:rPr lang="nl-BE" sz="1800" dirty="0">
                <a:effectLst/>
                <a:latin typeface="Verdana" panose="020B0604030504040204" pitchFamily="34" charset="0"/>
                <a:ea typeface="Verdana" panose="020B0604030504040204" pitchFamily="34" charset="0"/>
              </a:rPr>
              <a:t>aan de realisatie van het beleidsplan van de Taborgroep.</a:t>
            </a:r>
          </a:p>
          <a:p>
            <a:pPr marL="0" lvl="0" indent="0">
              <a:buNone/>
            </a:pPr>
            <a:r>
              <a:rPr lang="nl-BE" sz="1800" dirty="0">
                <a:latin typeface="Verdana" panose="020B0604030504040204" pitchFamily="34" charset="0"/>
                <a:ea typeface="Verdana" panose="020B0604030504040204" pitchFamily="34" charset="0"/>
              </a:rPr>
              <a:t>T</a:t>
            </a:r>
            <a:r>
              <a:rPr lang="nl-BE" sz="1800" dirty="0">
                <a:effectLst/>
                <a:latin typeface="Verdana" panose="020B0604030504040204" pitchFamily="34" charset="0"/>
                <a:ea typeface="Verdana" panose="020B0604030504040204" pitchFamily="34" charset="0"/>
              </a:rPr>
              <a:t>oegankelijk maken van kennis en competenties voor het </a:t>
            </a:r>
            <a:r>
              <a:rPr lang="nl-BE" sz="2400" dirty="0">
                <a:effectLst/>
                <a:latin typeface="Verdana" panose="020B0604030504040204" pitchFamily="34" charset="0"/>
                <a:ea typeface="Verdana" panose="020B0604030504040204" pitchFamily="34" charset="0"/>
              </a:rPr>
              <a:t>lerend netwerk</a:t>
            </a:r>
            <a:r>
              <a:rPr lang="nl-BE" sz="1800" dirty="0">
                <a:effectLst/>
                <a:latin typeface="Verdana" panose="020B0604030504040204" pitchFamily="34" charset="0"/>
                <a:ea typeface="Verdana" panose="020B0604030504040204" pitchFamily="34" charset="0"/>
              </a:rPr>
              <a:t>.</a:t>
            </a:r>
          </a:p>
          <a:p>
            <a:pPr marL="0" lvl="0" indent="0">
              <a:buNone/>
            </a:pPr>
            <a:r>
              <a:rPr lang="nl-BE" sz="2400" dirty="0">
                <a:effectLst/>
                <a:latin typeface="Verdana" panose="020B0604030504040204" pitchFamily="34" charset="0"/>
                <a:ea typeface="Verdana" panose="020B0604030504040204" pitchFamily="34" charset="0"/>
                <a:cs typeface="Times New Roman" panose="02020603050405020304" pitchFamily="18" charset="0"/>
              </a:rPr>
              <a:t>Toetsing</a:t>
            </a:r>
            <a:r>
              <a:rPr lang="nl-BE" sz="1800" dirty="0">
                <a:effectLst/>
                <a:latin typeface="Verdana" panose="020B0604030504040204" pitchFamily="34" charset="0"/>
                <a:ea typeface="Verdana" panose="020B0604030504040204" pitchFamily="34" charset="0"/>
                <a:cs typeface="Times New Roman" panose="02020603050405020304" pitchFamily="18" charset="0"/>
              </a:rPr>
              <a:t> van praktijken aan die van anderen en openstaan voor verbetering.</a:t>
            </a:r>
            <a:endParaRPr lang="nl-BE" sz="1800" dirty="0">
              <a:effectLst/>
              <a:latin typeface="Verdana" panose="020B0604030504040204" pitchFamily="34" charset="0"/>
              <a:ea typeface="Verdana" panose="020B0604030504040204" pitchFamily="34" charset="0"/>
            </a:endParaRPr>
          </a:p>
          <a:p>
            <a:endParaRPr lang="nl-BE" dirty="0">
              <a:latin typeface="+mj-lt"/>
            </a:endParaRPr>
          </a:p>
        </p:txBody>
      </p:sp>
    </p:spTree>
    <p:extLst>
      <p:ext uri="{BB962C8B-B14F-4D97-AF65-F5344CB8AC3E}">
        <p14:creationId xmlns:p14="http://schemas.microsoft.com/office/powerpoint/2010/main" val="5534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F3C58-BFA9-3CD9-76B2-F752870318D9}"/>
              </a:ext>
            </a:extLst>
          </p:cNvPr>
          <p:cNvSpPr txBox="1">
            <a:spLocks/>
          </p:cNvSpPr>
          <p:nvPr/>
        </p:nvSpPr>
        <p:spPr>
          <a:xfrm>
            <a:off x="839788" y="2312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dirty="0" err="1">
                <a:solidFill>
                  <a:srgbClr val="6CAB35"/>
                </a:solidFill>
                <a:latin typeface="Lintel" panose="02000000000000000000" pitchFamily="2" charset="0"/>
              </a:rPr>
              <a:t>Leidende</a:t>
            </a:r>
            <a:r>
              <a:rPr lang="en-US" sz="3200" dirty="0">
                <a:solidFill>
                  <a:srgbClr val="6CAB35"/>
                </a:solidFill>
                <a:latin typeface="Lintel" panose="02000000000000000000" pitchFamily="2" charset="0"/>
              </a:rPr>
              <a:t> principes</a:t>
            </a:r>
          </a:p>
        </p:txBody>
      </p:sp>
      <p:sp>
        <p:nvSpPr>
          <p:cNvPr id="10" name="Text Placeholder 2">
            <a:extLst>
              <a:ext uri="{FF2B5EF4-FFF2-40B4-BE49-F238E27FC236}">
                <a16:creationId xmlns:a16="http://schemas.microsoft.com/office/drawing/2014/main" id="{50AF5098-EF64-62F0-B7AF-38A8CACE5B75}"/>
              </a:ext>
            </a:extLst>
          </p:cNvPr>
          <p:cNvSpPr>
            <a:spLocks noGrp="1"/>
          </p:cNvSpPr>
          <p:nvPr>
            <p:ph type="body" idx="1"/>
          </p:nvPr>
        </p:nvSpPr>
        <p:spPr>
          <a:xfrm>
            <a:off x="839788" y="1394188"/>
            <a:ext cx="11095964" cy="823912"/>
          </a:xfrm>
        </p:spPr>
        <p:txBody>
          <a:bodyPr>
            <a:normAutofit fontScale="25000" lnSpcReduction="20000"/>
          </a:bodyPr>
          <a:lstStyle/>
          <a:p>
            <a:r>
              <a:rPr lang="en-US" sz="7200" b="0" dirty="0" err="1">
                <a:solidFill>
                  <a:schemeClr val="tx1"/>
                </a:solidFill>
                <a:latin typeface="Verdana" panose="020B0604030504040204" pitchFamily="34" charset="0"/>
                <a:ea typeface="Verdana" panose="020B0604030504040204" pitchFamily="34" charset="0"/>
              </a:rPr>
              <a:t>Een</a:t>
            </a:r>
            <a:r>
              <a:rPr lang="en-US" sz="7200" b="0" dirty="0">
                <a:solidFill>
                  <a:schemeClr val="tx1"/>
                </a:solidFill>
                <a:latin typeface="Verdana" panose="020B0604030504040204" pitchFamily="34" charset="0"/>
                <a:ea typeface="Verdana" panose="020B0604030504040204" pitchFamily="34" charset="0"/>
              </a:rPr>
              <a:t> </a:t>
            </a:r>
            <a:r>
              <a:rPr lang="en-US" sz="7200" b="0" dirty="0" err="1">
                <a:solidFill>
                  <a:schemeClr val="tx1"/>
                </a:solidFill>
                <a:latin typeface="Verdana" panose="020B0604030504040204" pitchFamily="34" charset="0"/>
                <a:ea typeface="Verdana" panose="020B0604030504040204" pitchFamily="34" charset="0"/>
              </a:rPr>
              <a:t>aantal</a:t>
            </a:r>
            <a:r>
              <a:rPr lang="en-US" sz="7200" b="0" dirty="0">
                <a:solidFill>
                  <a:schemeClr val="tx1"/>
                </a:solidFill>
                <a:latin typeface="Verdana" panose="020B0604030504040204" pitchFamily="34" charset="0"/>
                <a:ea typeface="Verdana" panose="020B0604030504040204" pitchFamily="34" charset="0"/>
              </a:rPr>
              <a:t> </a:t>
            </a:r>
            <a:r>
              <a:rPr lang="en-US" sz="9600" b="0" dirty="0" err="1">
                <a:solidFill>
                  <a:schemeClr val="tx1"/>
                </a:solidFill>
                <a:latin typeface="Verdana" panose="020B0604030504040204" pitchFamily="34" charset="0"/>
                <a:ea typeface="Verdana" panose="020B0604030504040204" pitchFamily="34" charset="0"/>
              </a:rPr>
              <a:t>leidende</a:t>
            </a:r>
            <a:r>
              <a:rPr lang="en-US" sz="9600" b="0" dirty="0">
                <a:solidFill>
                  <a:schemeClr val="tx1"/>
                </a:solidFill>
                <a:latin typeface="Verdana" panose="020B0604030504040204" pitchFamily="34" charset="0"/>
                <a:ea typeface="Verdana" panose="020B0604030504040204" pitchFamily="34" charset="0"/>
              </a:rPr>
              <a:t> principes </a:t>
            </a:r>
            <a:r>
              <a:rPr lang="en-US" sz="7200" b="0" dirty="0" err="1">
                <a:solidFill>
                  <a:schemeClr val="tx1"/>
                </a:solidFill>
                <a:latin typeface="Verdana" panose="020B0604030504040204" pitchFamily="34" charset="0"/>
                <a:ea typeface="Verdana" panose="020B0604030504040204" pitchFamily="34" charset="0"/>
              </a:rPr>
              <a:t>ondersteunen</a:t>
            </a:r>
            <a:r>
              <a:rPr lang="en-US" sz="7200" b="0" dirty="0">
                <a:solidFill>
                  <a:schemeClr val="tx1"/>
                </a:solidFill>
                <a:latin typeface="Verdana" panose="020B0604030504040204" pitchFamily="34" charset="0"/>
                <a:ea typeface="Verdana" panose="020B0604030504040204" pitchFamily="34" charset="0"/>
              </a:rPr>
              <a:t> </a:t>
            </a:r>
            <a:r>
              <a:rPr lang="en-US" sz="7200" b="0" dirty="0" err="1">
                <a:solidFill>
                  <a:schemeClr val="tx1"/>
                </a:solidFill>
                <a:latin typeface="Verdana" panose="020B0604030504040204" pitchFamily="34" charset="0"/>
                <a:ea typeface="Verdana" panose="020B0604030504040204" pitchFamily="34" charset="0"/>
              </a:rPr>
              <a:t>ons</a:t>
            </a:r>
            <a:r>
              <a:rPr lang="en-US" sz="7200" b="0" dirty="0">
                <a:solidFill>
                  <a:schemeClr val="tx1"/>
                </a:solidFill>
                <a:latin typeface="Verdana" panose="020B0604030504040204" pitchFamily="34" charset="0"/>
                <a:ea typeface="Verdana" panose="020B0604030504040204" pitchFamily="34" charset="0"/>
              </a:rPr>
              <a:t> </a:t>
            </a:r>
            <a:r>
              <a:rPr lang="en-US" sz="7200" b="0" dirty="0" err="1">
                <a:solidFill>
                  <a:schemeClr val="tx1"/>
                </a:solidFill>
                <a:latin typeface="Verdana" panose="020B0604030504040204" pitchFamily="34" charset="0"/>
                <a:ea typeface="Verdana" panose="020B0604030504040204" pitchFamily="34" charset="0"/>
              </a:rPr>
              <a:t>bij</a:t>
            </a:r>
            <a:r>
              <a:rPr lang="en-US" sz="7200" b="0" dirty="0">
                <a:solidFill>
                  <a:schemeClr val="tx1"/>
                </a:solidFill>
                <a:latin typeface="Verdana" panose="020B0604030504040204" pitchFamily="34" charset="0"/>
                <a:ea typeface="Verdana" panose="020B0604030504040204" pitchFamily="34" charset="0"/>
              </a:rPr>
              <a:t> het </a:t>
            </a:r>
            <a:r>
              <a:rPr lang="en-US" sz="7200" b="0" dirty="0" err="1">
                <a:solidFill>
                  <a:schemeClr val="tx1"/>
                </a:solidFill>
                <a:latin typeface="Verdana" panose="020B0604030504040204" pitchFamily="34" charset="0"/>
                <a:ea typeface="Verdana" panose="020B0604030504040204" pitchFamily="34" charset="0"/>
              </a:rPr>
              <a:t>maken</a:t>
            </a:r>
            <a:r>
              <a:rPr lang="en-US" sz="7200" b="0" dirty="0">
                <a:solidFill>
                  <a:schemeClr val="tx1"/>
                </a:solidFill>
                <a:latin typeface="Verdana" panose="020B0604030504040204" pitchFamily="34" charset="0"/>
                <a:ea typeface="Verdana" panose="020B0604030504040204" pitchFamily="34" charset="0"/>
              </a:rPr>
              <a:t> van </a:t>
            </a:r>
            <a:r>
              <a:rPr lang="en-US" sz="7200" b="0" dirty="0" err="1">
                <a:solidFill>
                  <a:schemeClr val="tx1"/>
                </a:solidFill>
                <a:latin typeface="Verdana" panose="020B0604030504040204" pitchFamily="34" charset="0"/>
                <a:ea typeface="Verdana" panose="020B0604030504040204" pitchFamily="34" charset="0"/>
              </a:rPr>
              <a:t>keuzes</a:t>
            </a:r>
            <a:r>
              <a:rPr lang="en-US" sz="7200" b="0" dirty="0">
                <a:solidFill>
                  <a:schemeClr val="tx1"/>
                </a:solidFill>
                <a:latin typeface="Verdana" panose="020B0604030504040204" pitchFamily="34" charset="0"/>
                <a:ea typeface="Verdana" panose="020B0604030504040204" pitchFamily="34" charset="0"/>
              </a:rPr>
              <a:t> en/of </a:t>
            </a:r>
            <a:r>
              <a:rPr lang="en-US" sz="7200" b="0" dirty="0" err="1">
                <a:solidFill>
                  <a:schemeClr val="tx1"/>
                </a:solidFill>
                <a:latin typeface="Verdana" panose="020B0604030504040204" pitchFamily="34" charset="0"/>
                <a:ea typeface="Verdana" panose="020B0604030504040204" pitchFamily="34" charset="0"/>
              </a:rPr>
              <a:t>bij</a:t>
            </a:r>
            <a:r>
              <a:rPr lang="en-US" sz="7200" b="0" dirty="0">
                <a:solidFill>
                  <a:schemeClr val="tx1"/>
                </a:solidFill>
                <a:latin typeface="Verdana" panose="020B0604030504040204" pitchFamily="34" charset="0"/>
                <a:ea typeface="Verdana" panose="020B0604030504040204" pitchFamily="34" charset="0"/>
              </a:rPr>
              <a:t> het </a:t>
            </a:r>
            <a:r>
              <a:rPr lang="en-US" sz="7200" b="0" dirty="0" err="1">
                <a:solidFill>
                  <a:schemeClr val="tx1"/>
                </a:solidFill>
                <a:latin typeface="Verdana" panose="020B0604030504040204" pitchFamily="34" charset="0"/>
                <a:ea typeface="Verdana" panose="020B0604030504040204" pitchFamily="34" charset="0"/>
              </a:rPr>
              <a:t>beslissen</a:t>
            </a:r>
            <a:r>
              <a:rPr lang="en-US" sz="7200" b="0" dirty="0">
                <a:solidFill>
                  <a:schemeClr val="tx1"/>
                </a:solidFill>
                <a:latin typeface="Verdana" panose="020B0604030504040204" pitchFamily="34" charset="0"/>
                <a:ea typeface="Verdana" panose="020B0604030504040204" pitchFamily="34" charset="0"/>
              </a:rPr>
              <a:t> om al dan </a:t>
            </a:r>
            <a:r>
              <a:rPr lang="en-US" sz="7200" b="0" dirty="0" err="1">
                <a:solidFill>
                  <a:schemeClr val="tx1"/>
                </a:solidFill>
                <a:latin typeface="Verdana" panose="020B0604030504040204" pitchFamily="34" charset="0"/>
                <a:ea typeface="Verdana" panose="020B0604030504040204" pitchFamily="34" charset="0"/>
              </a:rPr>
              <a:t>niet</a:t>
            </a:r>
            <a:r>
              <a:rPr lang="en-US" sz="7200" b="0" dirty="0">
                <a:solidFill>
                  <a:schemeClr val="tx1"/>
                </a:solidFill>
                <a:latin typeface="Verdana" panose="020B0604030504040204" pitchFamily="34" charset="0"/>
                <a:ea typeface="Verdana" panose="020B0604030504040204" pitchFamily="34" charset="0"/>
              </a:rPr>
              <a:t> </a:t>
            </a:r>
            <a:r>
              <a:rPr lang="en-US" sz="7200" b="0" dirty="0" err="1">
                <a:solidFill>
                  <a:schemeClr val="tx1"/>
                </a:solidFill>
                <a:latin typeface="Verdana" panose="020B0604030504040204" pitchFamily="34" charset="0"/>
                <a:ea typeface="Verdana" panose="020B0604030504040204" pitchFamily="34" charset="0"/>
              </a:rPr>
              <a:t>iets</a:t>
            </a:r>
            <a:r>
              <a:rPr lang="en-US" sz="7200" b="0" dirty="0">
                <a:solidFill>
                  <a:schemeClr val="tx1"/>
                </a:solidFill>
                <a:latin typeface="Verdana" panose="020B0604030504040204" pitchFamily="34" charset="0"/>
                <a:ea typeface="Verdana" panose="020B0604030504040204" pitchFamily="34" charset="0"/>
              </a:rPr>
              <a:t> op </a:t>
            </a:r>
            <a:r>
              <a:rPr lang="en-US" sz="7200" b="0" dirty="0" err="1">
                <a:solidFill>
                  <a:schemeClr val="tx1"/>
                </a:solidFill>
                <a:latin typeface="Verdana" panose="020B0604030504040204" pitchFamily="34" charset="0"/>
                <a:ea typeface="Verdana" panose="020B0604030504040204" pitchFamily="34" charset="0"/>
              </a:rPr>
              <a:t>te</a:t>
            </a:r>
            <a:r>
              <a:rPr lang="en-US" sz="7200" b="0" dirty="0">
                <a:solidFill>
                  <a:schemeClr val="tx1"/>
                </a:solidFill>
                <a:latin typeface="Verdana" panose="020B0604030504040204" pitchFamily="34" charset="0"/>
                <a:ea typeface="Verdana" panose="020B0604030504040204" pitchFamily="34" charset="0"/>
              </a:rPr>
              <a:t> </a:t>
            </a:r>
            <a:r>
              <a:rPr lang="en-US" sz="7200" b="0" dirty="0" err="1">
                <a:solidFill>
                  <a:schemeClr val="tx1"/>
                </a:solidFill>
                <a:latin typeface="Verdana" panose="020B0604030504040204" pitchFamily="34" charset="0"/>
                <a:ea typeface="Verdana" panose="020B0604030504040204" pitchFamily="34" charset="0"/>
              </a:rPr>
              <a:t>nemen</a:t>
            </a:r>
            <a:r>
              <a:rPr lang="en-US" sz="7200" b="0" dirty="0">
                <a:solidFill>
                  <a:schemeClr val="tx1"/>
                </a:solidFill>
                <a:latin typeface="Verdana" panose="020B0604030504040204" pitchFamily="34" charset="0"/>
                <a:ea typeface="Verdana" panose="020B0604030504040204" pitchFamily="34" charset="0"/>
              </a:rPr>
              <a:t>. We </a:t>
            </a:r>
            <a:r>
              <a:rPr lang="en-US" sz="7200" b="0" dirty="0" err="1">
                <a:solidFill>
                  <a:schemeClr val="tx1"/>
                </a:solidFill>
                <a:latin typeface="Verdana" panose="020B0604030504040204" pitchFamily="34" charset="0"/>
                <a:ea typeface="Verdana" panose="020B0604030504040204" pitchFamily="34" charset="0"/>
              </a:rPr>
              <a:t>maken</a:t>
            </a:r>
            <a:r>
              <a:rPr lang="en-US" sz="7200" b="0" dirty="0">
                <a:solidFill>
                  <a:schemeClr val="tx1"/>
                </a:solidFill>
                <a:latin typeface="Verdana" panose="020B0604030504040204" pitchFamily="34" charset="0"/>
                <a:ea typeface="Verdana" panose="020B0604030504040204" pitchFamily="34" charset="0"/>
              </a:rPr>
              <a:t> de </a:t>
            </a:r>
            <a:r>
              <a:rPr lang="en-US" sz="7200" b="0" dirty="0" err="1">
                <a:solidFill>
                  <a:schemeClr val="tx1"/>
                </a:solidFill>
                <a:latin typeface="Verdana" panose="020B0604030504040204" pitchFamily="34" charset="0"/>
                <a:ea typeface="Verdana" panose="020B0604030504040204" pitchFamily="34" charset="0"/>
              </a:rPr>
              <a:t>volgende</a:t>
            </a:r>
            <a:r>
              <a:rPr lang="en-US" sz="7200" b="0" dirty="0">
                <a:solidFill>
                  <a:schemeClr val="tx1"/>
                </a:solidFill>
                <a:latin typeface="Verdana" panose="020B0604030504040204" pitchFamily="34" charset="0"/>
                <a:ea typeface="Verdana" panose="020B0604030504040204" pitchFamily="34" charset="0"/>
              </a:rPr>
              <a:t> </a:t>
            </a:r>
            <a:r>
              <a:rPr lang="en-US" sz="7200" b="0" dirty="0" err="1">
                <a:solidFill>
                  <a:schemeClr val="tx1"/>
                </a:solidFill>
                <a:latin typeface="Verdana" panose="020B0604030504040204" pitchFamily="34" charset="0"/>
                <a:ea typeface="Verdana" panose="020B0604030504040204" pitchFamily="34" charset="0"/>
              </a:rPr>
              <a:t>afwegingen</a:t>
            </a:r>
            <a:r>
              <a:rPr lang="en-US" sz="7200" b="0" dirty="0">
                <a:solidFill>
                  <a:schemeClr val="tx1"/>
                </a:solidFill>
                <a:latin typeface="Verdana" panose="020B0604030504040204" pitchFamily="34" charset="0"/>
                <a:ea typeface="Verdana" panose="020B0604030504040204" pitchFamily="34" charset="0"/>
              </a:rPr>
              <a:t>: </a:t>
            </a:r>
          </a:p>
          <a:p>
            <a:endParaRPr lang="en-US" dirty="0"/>
          </a:p>
        </p:txBody>
      </p:sp>
      <p:pic>
        <p:nvPicPr>
          <p:cNvPr id="5" name="Afbeelding 4" descr="Afbeelding met schets, tekening, kunst, ontwerp&#10;&#10;Automatisch gegenereerde beschrijving">
            <a:extLst>
              <a:ext uri="{FF2B5EF4-FFF2-40B4-BE49-F238E27FC236}">
                <a16:creationId xmlns:a16="http://schemas.microsoft.com/office/drawing/2014/main" id="{97E7A40A-A8AA-D363-A8B4-A1331B396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2864506"/>
            <a:ext cx="5157787" cy="2965726"/>
          </a:xfrm>
          <a:prstGeom prst="rect">
            <a:avLst/>
          </a:prstGeom>
          <a:noFill/>
        </p:spPr>
      </p:pic>
      <p:sp>
        <p:nvSpPr>
          <p:cNvPr id="3" name="Tijdelijke aanduiding voor tekst 2">
            <a:extLst>
              <a:ext uri="{FF2B5EF4-FFF2-40B4-BE49-F238E27FC236}">
                <a16:creationId xmlns:a16="http://schemas.microsoft.com/office/drawing/2014/main" id="{751C8795-5935-BBF7-9538-4520843196D4}"/>
              </a:ext>
            </a:extLst>
          </p:cNvPr>
          <p:cNvSpPr txBox="1">
            <a:spLocks/>
          </p:cNvSpPr>
          <p:nvPr/>
        </p:nvSpPr>
        <p:spPr>
          <a:xfrm>
            <a:off x="5662400" y="2218100"/>
            <a:ext cx="6184339" cy="4466479"/>
          </a:xfrm>
          <a:prstGeom prst="rect">
            <a:avLst/>
          </a:prstGeom>
        </p:spPr>
        <p:txBody>
          <a:bodyPr vert="horz" lIns="91440" tIns="45720" rIns="91440" bIns="45720" rtlCol="0">
            <a:normAutofit lnSpcReduction="10000"/>
          </a:bodyPr>
          <a:lstStyle>
            <a:defPPr>
              <a:defRPr lang="nl-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90000"/>
              </a:lnSpc>
              <a:spcBef>
                <a:spcPts val="1000"/>
              </a:spcBef>
              <a:spcAft>
                <a:spcPts val="600"/>
              </a:spcAft>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rPr>
              <a:t>Wordt</a:t>
            </a:r>
            <a:r>
              <a:rPr lang="en-US" sz="1400" dirty="0">
                <a:solidFill>
                  <a:schemeClr val="tx1"/>
                </a:solidFill>
                <a:latin typeface="Verdana" panose="020B0604030504040204" pitchFamily="34" charset="0"/>
                <a:ea typeface="Verdana" panose="020B0604030504040204" pitchFamily="34" charset="0"/>
              </a:rPr>
              <a:t> de </a:t>
            </a:r>
            <a:r>
              <a:rPr lang="en-US" sz="2800" dirty="0" err="1">
                <a:solidFill>
                  <a:schemeClr val="tx1"/>
                </a:solidFill>
                <a:latin typeface="Verdana" panose="020B0604030504040204" pitchFamily="34" charset="0"/>
                <a:ea typeface="Verdana" panose="020B0604030504040204" pitchFamily="34" charset="0"/>
              </a:rPr>
              <a:t>eindklant</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cliënt</a:t>
            </a:r>
            <a:r>
              <a:rPr lang="en-US" sz="1400" dirty="0">
                <a:solidFill>
                  <a:schemeClr val="tx1"/>
                </a:solidFill>
                <a:latin typeface="Verdana" panose="020B0604030504040204" pitchFamily="34" charset="0"/>
                <a:ea typeface="Verdana" panose="020B0604030504040204" pitchFamily="34" charset="0"/>
              </a:rPr>
              <a:t>/</a:t>
            </a:r>
            <a:r>
              <a:rPr lang="en-US" sz="1400" dirty="0" err="1">
                <a:solidFill>
                  <a:schemeClr val="tx1"/>
                </a:solidFill>
                <a:latin typeface="Verdana" panose="020B0604030504040204" pitchFamily="34" charset="0"/>
                <a:ea typeface="Verdana" panose="020B0604030504040204" pitchFamily="34" charset="0"/>
              </a:rPr>
              <a:t>leerling</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hier</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beter</a:t>
            </a:r>
            <a:r>
              <a:rPr lang="en-US" sz="1400" dirty="0">
                <a:solidFill>
                  <a:schemeClr val="tx1"/>
                </a:solidFill>
                <a:latin typeface="Verdana" panose="020B0604030504040204" pitchFamily="34" charset="0"/>
                <a:ea typeface="Verdana" panose="020B0604030504040204" pitchFamily="34" charset="0"/>
              </a:rPr>
              <a:t> van? </a:t>
            </a:r>
          </a:p>
          <a:p>
            <a:pPr marL="228600" indent="-228600">
              <a:lnSpc>
                <a:spcPct val="90000"/>
              </a:lnSpc>
              <a:spcBef>
                <a:spcPts val="1000"/>
              </a:spcBef>
              <a:spcAft>
                <a:spcPts val="600"/>
              </a:spcAft>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rPr>
              <a:t>Zijn</a:t>
            </a:r>
            <a:r>
              <a:rPr lang="en-US" sz="1400" dirty="0">
                <a:solidFill>
                  <a:schemeClr val="tx1"/>
                </a:solidFill>
                <a:latin typeface="Verdana" panose="020B0604030504040204" pitchFamily="34" charset="0"/>
                <a:ea typeface="Verdana" panose="020B0604030504040204" pitchFamily="34" charset="0"/>
              </a:rPr>
              <a:t> we </a:t>
            </a:r>
            <a:r>
              <a:rPr lang="en-US" sz="1400" dirty="0" err="1">
                <a:solidFill>
                  <a:schemeClr val="tx1"/>
                </a:solidFill>
                <a:latin typeface="Verdana" panose="020B0604030504040204" pitchFamily="34" charset="0"/>
                <a:ea typeface="Verdana" panose="020B0604030504040204" pitchFamily="34" charset="0"/>
              </a:rPr>
              <a:t>samen</a:t>
            </a:r>
            <a:r>
              <a:rPr lang="en-US" sz="1400" dirty="0">
                <a:solidFill>
                  <a:schemeClr val="tx1"/>
                </a:solidFill>
                <a:latin typeface="Verdana" panose="020B0604030504040204" pitchFamily="34" charset="0"/>
                <a:ea typeface="Verdana" panose="020B0604030504040204" pitchFamily="34" charset="0"/>
              </a:rPr>
              <a:t> </a:t>
            </a:r>
            <a:r>
              <a:rPr lang="en-US" sz="2800" dirty="0" err="1">
                <a:solidFill>
                  <a:schemeClr val="tx1"/>
                </a:solidFill>
                <a:latin typeface="Verdana" panose="020B0604030504040204" pitchFamily="34" charset="0"/>
                <a:ea typeface="Verdana" panose="020B0604030504040204" pitchFamily="34" charset="0"/>
              </a:rPr>
              <a:t>duurzaam</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aan</a:t>
            </a:r>
            <a:r>
              <a:rPr lang="en-US" sz="1400" dirty="0">
                <a:solidFill>
                  <a:schemeClr val="tx1"/>
                </a:solidFill>
                <a:latin typeface="Verdana" panose="020B0604030504040204" pitchFamily="34" charset="0"/>
                <a:ea typeface="Verdana" panose="020B0604030504040204" pitchFamily="34" charset="0"/>
              </a:rPr>
              <a:t> het </a:t>
            </a:r>
            <a:r>
              <a:rPr lang="en-US" sz="1400" dirty="0" err="1">
                <a:solidFill>
                  <a:schemeClr val="tx1"/>
                </a:solidFill>
                <a:latin typeface="Verdana" panose="020B0604030504040204" pitchFamily="34" charset="0"/>
                <a:ea typeface="Verdana" panose="020B0604030504040204" pitchFamily="34" charset="0"/>
              </a:rPr>
              <a:t>ondernemen</a:t>
            </a:r>
            <a:r>
              <a:rPr lang="en-US" sz="1400" dirty="0">
                <a:solidFill>
                  <a:schemeClr val="tx1"/>
                </a:solidFill>
                <a:latin typeface="Verdana" panose="020B0604030504040204" pitchFamily="34" charset="0"/>
                <a:ea typeface="Verdana" panose="020B0604030504040204" pitchFamily="34" charset="0"/>
              </a:rPr>
              <a:t>?</a:t>
            </a:r>
          </a:p>
          <a:p>
            <a:pPr marL="228600" indent="-228600">
              <a:lnSpc>
                <a:spcPct val="90000"/>
              </a:lnSpc>
              <a:spcBef>
                <a:spcPts val="1000"/>
              </a:spcBef>
              <a:spcAft>
                <a:spcPts val="600"/>
              </a:spcAft>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rPr>
              <a:t>Is </a:t>
            </a:r>
            <a:r>
              <a:rPr lang="en-US" sz="1400" dirty="0" err="1">
                <a:solidFill>
                  <a:schemeClr val="tx1"/>
                </a:solidFill>
                <a:latin typeface="Verdana" panose="020B0604030504040204" pitchFamily="34" charset="0"/>
                <a:ea typeface="Verdana" panose="020B0604030504040204" pitchFamily="34" charset="0"/>
              </a:rPr>
              <a:t>onze</a:t>
            </a:r>
            <a:r>
              <a:rPr lang="en-US" sz="1400" dirty="0">
                <a:solidFill>
                  <a:schemeClr val="tx1"/>
                </a:solidFill>
                <a:latin typeface="Verdana" panose="020B0604030504040204" pitchFamily="34" charset="0"/>
                <a:ea typeface="Verdana" panose="020B0604030504040204" pitchFamily="34" charset="0"/>
              </a:rPr>
              <a:t> focus </a:t>
            </a:r>
            <a:r>
              <a:rPr lang="en-US" sz="1400" dirty="0" err="1">
                <a:solidFill>
                  <a:schemeClr val="tx1"/>
                </a:solidFill>
                <a:latin typeface="Verdana" panose="020B0604030504040204" pitchFamily="34" charset="0"/>
                <a:ea typeface="Verdana" panose="020B0604030504040204" pitchFamily="34" charset="0"/>
              </a:rPr>
              <a:t>duidelijk</a:t>
            </a:r>
            <a:r>
              <a:rPr lang="en-US" sz="1400" dirty="0">
                <a:solidFill>
                  <a:schemeClr val="tx1"/>
                </a:solidFill>
                <a:latin typeface="Verdana" panose="020B0604030504040204" pitchFamily="34" charset="0"/>
                <a:ea typeface="Verdana" panose="020B0604030504040204" pitchFamily="34" charset="0"/>
              </a:rPr>
              <a:t> en </a:t>
            </a:r>
            <a:r>
              <a:rPr lang="en-US" sz="1400" dirty="0" err="1">
                <a:solidFill>
                  <a:schemeClr val="tx1"/>
                </a:solidFill>
                <a:latin typeface="Verdana" panose="020B0604030504040204" pitchFamily="34" charset="0"/>
                <a:ea typeface="Verdana" panose="020B0604030504040204" pitchFamily="34" charset="0"/>
              </a:rPr>
              <a:t>scherp</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Durven</a:t>
            </a:r>
            <a:r>
              <a:rPr lang="en-US" sz="1400" dirty="0">
                <a:solidFill>
                  <a:schemeClr val="tx1"/>
                </a:solidFill>
                <a:latin typeface="Verdana" panose="020B0604030504040204" pitchFamily="34" charset="0"/>
                <a:ea typeface="Verdana" panose="020B0604030504040204" pitchFamily="34" charset="0"/>
              </a:rPr>
              <a:t> we </a:t>
            </a:r>
            <a:r>
              <a:rPr lang="en-US" sz="1400" dirty="0" err="1">
                <a:solidFill>
                  <a:schemeClr val="tx1"/>
                </a:solidFill>
                <a:latin typeface="Verdana" panose="020B0604030504040204" pitchFamily="34" charset="0"/>
                <a:ea typeface="Verdana" panose="020B0604030504040204" pitchFamily="34" charset="0"/>
              </a:rPr>
              <a:t>te</a:t>
            </a:r>
            <a:r>
              <a:rPr lang="en-US" sz="1400" dirty="0">
                <a:solidFill>
                  <a:schemeClr val="tx1"/>
                </a:solidFill>
                <a:latin typeface="Verdana" panose="020B0604030504040204" pitchFamily="34" charset="0"/>
                <a:ea typeface="Verdana" panose="020B0604030504040204" pitchFamily="34" charset="0"/>
              </a:rPr>
              <a:t> </a:t>
            </a:r>
            <a:r>
              <a:rPr lang="en-US" sz="2800" dirty="0" err="1">
                <a:solidFill>
                  <a:schemeClr val="tx1"/>
                </a:solidFill>
                <a:latin typeface="Verdana" panose="020B0604030504040204" pitchFamily="34" charset="0"/>
                <a:ea typeface="Verdana" panose="020B0604030504040204" pitchFamily="34" charset="0"/>
              </a:rPr>
              <a:t>kiezen</a:t>
            </a:r>
            <a:r>
              <a:rPr lang="en-US" sz="1400" dirty="0">
                <a:solidFill>
                  <a:schemeClr val="tx1"/>
                </a:solidFill>
                <a:latin typeface="Verdana" panose="020B0604030504040204" pitchFamily="34" charset="0"/>
                <a:ea typeface="Verdana" panose="020B0604030504040204" pitchFamily="34" charset="0"/>
              </a:rPr>
              <a:t>?</a:t>
            </a:r>
          </a:p>
          <a:p>
            <a:pPr marL="228600" indent="-228600">
              <a:lnSpc>
                <a:spcPct val="90000"/>
              </a:lnSpc>
              <a:spcBef>
                <a:spcPts val="1000"/>
              </a:spcBef>
              <a:spcAft>
                <a:spcPts val="600"/>
              </a:spcAft>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rPr>
              <a:t>Houden</a:t>
            </a:r>
            <a:r>
              <a:rPr lang="en-US" sz="1400" dirty="0">
                <a:solidFill>
                  <a:schemeClr val="tx1"/>
                </a:solidFill>
                <a:latin typeface="Verdana" panose="020B0604030504040204" pitchFamily="34" charset="0"/>
                <a:ea typeface="Verdana" panose="020B0604030504040204" pitchFamily="34" charset="0"/>
              </a:rPr>
              <a:t> we </a:t>
            </a:r>
            <a:r>
              <a:rPr lang="en-US" sz="1400" dirty="0" err="1">
                <a:solidFill>
                  <a:schemeClr val="tx1"/>
                </a:solidFill>
                <a:latin typeface="Verdana" panose="020B0604030504040204" pitchFamily="34" charset="0"/>
                <a:ea typeface="Verdana" panose="020B0604030504040204" pitchFamily="34" charset="0"/>
              </a:rPr>
              <a:t>voldoende</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rekening</a:t>
            </a:r>
            <a:r>
              <a:rPr lang="en-US" sz="1400" dirty="0">
                <a:solidFill>
                  <a:schemeClr val="tx1"/>
                </a:solidFill>
                <a:latin typeface="Verdana" panose="020B0604030504040204" pitchFamily="34" charset="0"/>
                <a:ea typeface="Verdana" panose="020B0604030504040204" pitchFamily="34" charset="0"/>
              </a:rPr>
              <a:t> met de </a:t>
            </a:r>
            <a:r>
              <a:rPr lang="en-US" sz="2800" dirty="0" err="1">
                <a:solidFill>
                  <a:schemeClr val="tx1"/>
                </a:solidFill>
                <a:latin typeface="Verdana" panose="020B0604030504040204" pitchFamily="34" charset="0"/>
                <a:ea typeface="Verdana" panose="020B0604030504040204" pitchFamily="34" charset="0"/>
              </a:rPr>
              <a:t>diversiteit</a:t>
            </a:r>
            <a:r>
              <a:rPr lang="en-US" sz="1400" dirty="0">
                <a:solidFill>
                  <a:schemeClr val="tx1"/>
                </a:solidFill>
                <a:latin typeface="Verdana" panose="020B0604030504040204" pitchFamily="34" charset="0"/>
                <a:ea typeface="Verdana" panose="020B0604030504040204" pitchFamily="34" charset="0"/>
              </a:rPr>
              <a:t> in het </a:t>
            </a:r>
            <a:r>
              <a:rPr lang="en-US" sz="1400" dirty="0" err="1">
                <a:solidFill>
                  <a:schemeClr val="tx1"/>
                </a:solidFill>
                <a:latin typeface="Verdana" panose="020B0604030504040204" pitchFamily="34" charset="0"/>
                <a:ea typeface="Verdana" panose="020B0604030504040204" pitchFamily="34" charset="0"/>
              </a:rPr>
              <a:t>netwerk</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Stelt</a:t>
            </a:r>
            <a:r>
              <a:rPr lang="en-US" sz="1400" dirty="0">
                <a:solidFill>
                  <a:schemeClr val="tx1"/>
                </a:solidFill>
                <a:latin typeface="Verdana" panose="020B0604030504040204" pitchFamily="34" charset="0"/>
                <a:ea typeface="Verdana" panose="020B0604030504040204" pitchFamily="34" charset="0"/>
              </a:rPr>
              <a:t> het </a:t>
            </a:r>
            <a:r>
              <a:rPr lang="en-US" sz="1400" dirty="0" err="1">
                <a:solidFill>
                  <a:schemeClr val="tx1"/>
                </a:solidFill>
                <a:latin typeface="Verdana" panose="020B0604030504040204" pitchFamily="34" charset="0"/>
                <a:ea typeface="Verdana" panose="020B0604030504040204" pitchFamily="34" charset="0"/>
              </a:rPr>
              <a:t>ons</a:t>
            </a:r>
            <a:r>
              <a:rPr lang="en-US" sz="1400" dirty="0">
                <a:solidFill>
                  <a:schemeClr val="tx1"/>
                </a:solidFill>
                <a:latin typeface="Verdana" panose="020B0604030504040204" pitchFamily="34" charset="0"/>
                <a:ea typeface="Verdana" panose="020B0604030504040204" pitchFamily="34" charset="0"/>
              </a:rPr>
              <a:t> in </a:t>
            </a:r>
            <a:r>
              <a:rPr lang="en-US" sz="1400" dirty="0" err="1">
                <a:solidFill>
                  <a:schemeClr val="tx1"/>
                </a:solidFill>
                <a:latin typeface="Verdana" panose="020B0604030504040204" pitchFamily="34" charset="0"/>
                <a:ea typeface="Verdana" panose="020B0604030504040204" pitchFamily="34" charset="0"/>
              </a:rPr>
              <a:t>staat</a:t>
            </a:r>
            <a:r>
              <a:rPr lang="en-US" sz="1400" dirty="0">
                <a:solidFill>
                  <a:schemeClr val="tx1"/>
                </a:solidFill>
                <a:latin typeface="Verdana" panose="020B0604030504040204" pitchFamily="34" charset="0"/>
                <a:ea typeface="Verdana" panose="020B0604030504040204" pitchFamily="34" charset="0"/>
              </a:rPr>
              <a:t> om </a:t>
            </a:r>
            <a:r>
              <a:rPr lang="en-US" sz="1400" dirty="0" err="1">
                <a:solidFill>
                  <a:schemeClr val="tx1"/>
                </a:solidFill>
                <a:latin typeface="Verdana" panose="020B0604030504040204" pitchFamily="34" charset="0"/>
                <a:ea typeface="Verdana" panose="020B0604030504040204" pitchFamily="34" charset="0"/>
              </a:rPr>
              <a:t>te</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leren</a:t>
            </a:r>
            <a:r>
              <a:rPr lang="en-US" sz="1400" dirty="0">
                <a:solidFill>
                  <a:schemeClr val="tx1"/>
                </a:solidFill>
                <a:latin typeface="Verdana" panose="020B0604030504040204" pitchFamily="34" charset="0"/>
                <a:ea typeface="Verdana" panose="020B0604030504040204" pitchFamily="34" charset="0"/>
              </a:rPr>
              <a:t> en </a:t>
            </a:r>
            <a:r>
              <a:rPr lang="en-US" sz="1400" dirty="0" err="1">
                <a:solidFill>
                  <a:schemeClr val="tx1"/>
                </a:solidFill>
                <a:latin typeface="Verdana" panose="020B0604030504040204" pitchFamily="34" charset="0"/>
                <a:ea typeface="Verdana" panose="020B0604030504040204" pitchFamily="34" charset="0"/>
              </a:rPr>
              <a:t>samen</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te</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werken</a:t>
            </a:r>
            <a:r>
              <a:rPr lang="en-US" sz="1400" dirty="0">
                <a:solidFill>
                  <a:schemeClr val="tx1"/>
                </a:solidFill>
                <a:latin typeface="Verdana" panose="020B0604030504040204" pitchFamily="34" charset="0"/>
                <a:ea typeface="Verdana" panose="020B0604030504040204" pitchFamily="34" charset="0"/>
              </a:rPr>
              <a:t> over </a:t>
            </a:r>
            <a:r>
              <a:rPr lang="en-US" sz="1400" dirty="0" err="1">
                <a:solidFill>
                  <a:schemeClr val="tx1"/>
                </a:solidFill>
                <a:latin typeface="Verdana" panose="020B0604030504040204" pitchFamily="34" charset="0"/>
                <a:ea typeface="Verdana" panose="020B0604030504040204" pitchFamily="34" charset="0"/>
              </a:rPr>
              <a:t>sectoren</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heen</a:t>
            </a:r>
            <a:r>
              <a:rPr lang="en-US" sz="1400" dirty="0">
                <a:solidFill>
                  <a:schemeClr val="tx1"/>
                </a:solidFill>
                <a:latin typeface="Verdana" panose="020B0604030504040204" pitchFamily="34" charset="0"/>
                <a:ea typeface="Verdana" panose="020B0604030504040204" pitchFamily="34" charset="0"/>
              </a:rPr>
              <a:t>? </a:t>
            </a:r>
          </a:p>
          <a:p>
            <a:pPr marL="228600" indent="-228600">
              <a:lnSpc>
                <a:spcPct val="90000"/>
              </a:lnSpc>
              <a:spcBef>
                <a:spcPts val="1000"/>
              </a:spcBef>
              <a:spcAft>
                <a:spcPts val="600"/>
              </a:spcAft>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rPr>
              <a:t>Hebben</a:t>
            </a:r>
            <a:r>
              <a:rPr lang="en-US" sz="1400" dirty="0">
                <a:solidFill>
                  <a:schemeClr val="tx1"/>
                </a:solidFill>
                <a:latin typeface="Verdana" panose="020B0604030504040204" pitchFamily="34" charset="0"/>
                <a:ea typeface="Verdana" panose="020B0604030504040204" pitchFamily="34" charset="0"/>
              </a:rPr>
              <a:t> we </a:t>
            </a:r>
            <a:r>
              <a:rPr lang="en-US" sz="2800" dirty="0" err="1">
                <a:solidFill>
                  <a:schemeClr val="tx1"/>
                </a:solidFill>
                <a:latin typeface="Verdana" panose="020B0604030504040204" pitchFamily="34" charset="0"/>
                <a:ea typeface="Verdana" panose="020B0604030504040204" pitchFamily="34" charset="0"/>
              </a:rPr>
              <a:t>advies</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ingewonnen</a:t>
            </a:r>
            <a:r>
              <a:rPr lang="en-US" sz="1400" dirty="0">
                <a:solidFill>
                  <a:schemeClr val="tx1"/>
                </a:solidFill>
                <a:latin typeface="Verdana" panose="020B0604030504040204" pitchFamily="34" charset="0"/>
                <a:ea typeface="Verdana" panose="020B0604030504040204" pitchFamily="34" charset="0"/>
              </a:rPr>
              <a:t> van </a:t>
            </a:r>
            <a:r>
              <a:rPr lang="en-US" sz="1400" dirty="0" err="1">
                <a:solidFill>
                  <a:schemeClr val="tx1"/>
                </a:solidFill>
                <a:latin typeface="Verdana" panose="020B0604030504040204" pitchFamily="34" charset="0"/>
                <a:ea typeface="Verdana" panose="020B0604030504040204" pitchFamily="34" charset="0"/>
              </a:rPr>
              <a:t>belanghebbenden</a:t>
            </a:r>
            <a:r>
              <a:rPr lang="en-US" sz="1400" dirty="0">
                <a:solidFill>
                  <a:schemeClr val="tx1"/>
                </a:solidFill>
                <a:latin typeface="Verdana" panose="020B0604030504040204" pitchFamily="34" charset="0"/>
                <a:ea typeface="Verdana" panose="020B0604030504040204" pitchFamily="34" charset="0"/>
              </a:rPr>
              <a:t>? </a:t>
            </a:r>
          </a:p>
          <a:p>
            <a:pPr marL="228600" indent="-228600">
              <a:lnSpc>
                <a:spcPct val="90000"/>
              </a:lnSpc>
              <a:spcBef>
                <a:spcPts val="1000"/>
              </a:spcBef>
              <a:spcAft>
                <a:spcPts val="600"/>
              </a:spcAft>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rPr>
              <a:t>Zijn</a:t>
            </a:r>
            <a:r>
              <a:rPr lang="en-US" sz="1400" dirty="0">
                <a:solidFill>
                  <a:schemeClr val="tx1"/>
                </a:solidFill>
                <a:latin typeface="Verdana" panose="020B0604030504040204" pitchFamily="34" charset="0"/>
                <a:ea typeface="Verdana" panose="020B0604030504040204" pitchFamily="34" charset="0"/>
              </a:rPr>
              <a:t> we </a:t>
            </a:r>
            <a:r>
              <a:rPr lang="en-US" sz="1400" dirty="0" err="1">
                <a:solidFill>
                  <a:schemeClr val="tx1"/>
                </a:solidFill>
                <a:latin typeface="Verdana" panose="020B0604030504040204" pitchFamily="34" charset="0"/>
                <a:ea typeface="Verdana" panose="020B0604030504040204" pitchFamily="34" charset="0"/>
              </a:rPr>
              <a:t>bezig</a:t>
            </a:r>
            <a:r>
              <a:rPr lang="en-US" sz="1400" dirty="0">
                <a:solidFill>
                  <a:schemeClr val="tx1"/>
                </a:solidFill>
                <a:latin typeface="Verdana" panose="020B0604030504040204" pitchFamily="34" charset="0"/>
                <a:ea typeface="Verdana" panose="020B0604030504040204" pitchFamily="34" charset="0"/>
              </a:rPr>
              <a:t> met de </a:t>
            </a:r>
            <a:r>
              <a:rPr lang="en-US" sz="2800" dirty="0" err="1">
                <a:solidFill>
                  <a:schemeClr val="tx1"/>
                </a:solidFill>
                <a:latin typeface="Verdana" panose="020B0604030504040204" pitchFamily="34" charset="0"/>
                <a:ea typeface="Verdana" panose="020B0604030504040204" pitchFamily="34" charset="0"/>
              </a:rPr>
              <a:t>toekomst</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Vergroten</a:t>
            </a:r>
            <a:r>
              <a:rPr lang="en-US" sz="1400" dirty="0">
                <a:solidFill>
                  <a:schemeClr val="tx1"/>
                </a:solidFill>
                <a:latin typeface="Verdana" panose="020B0604030504040204" pitchFamily="34" charset="0"/>
                <a:ea typeface="Verdana" panose="020B0604030504040204" pitchFamily="34" charset="0"/>
              </a:rPr>
              <a:t> we </a:t>
            </a:r>
            <a:r>
              <a:rPr lang="en-US" sz="1400" dirty="0" err="1">
                <a:solidFill>
                  <a:schemeClr val="tx1"/>
                </a:solidFill>
                <a:latin typeface="Verdana" panose="020B0604030504040204" pitchFamily="34" charset="0"/>
                <a:ea typeface="Verdana" panose="020B0604030504040204" pitchFamily="34" charset="0"/>
              </a:rPr>
              <a:t>hierdoor</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onze</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wendbaarheid</a:t>
            </a:r>
            <a:r>
              <a:rPr lang="en-US" sz="1400" dirty="0">
                <a:solidFill>
                  <a:schemeClr val="tx1"/>
                </a:solidFill>
                <a:latin typeface="Verdana" panose="020B0604030504040204" pitchFamily="34" charset="0"/>
                <a:ea typeface="Verdana" panose="020B0604030504040204" pitchFamily="34" charset="0"/>
              </a:rPr>
              <a:t>? </a:t>
            </a:r>
          </a:p>
          <a:p>
            <a:pPr marL="228600" indent="-228600">
              <a:lnSpc>
                <a:spcPct val="90000"/>
              </a:lnSpc>
              <a:spcBef>
                <a:spcPts val="1000"/>
              </a:spcBef>
              <a:spcAft>
                <a:spcPts val="600"/>
              </a:spcAft>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rPr>
              <a:t>Is het </a:t>
            </a:r>
            <a:r>
              <a:rPr lang="en-US" sz="2800" dirty="0" err="1">
                <a:solidFill>
                  <a:schemeClr val="tx1"/>
                </a:solidFill>
                <a:latin typeface="Verdana" panose="020B0604030504040204" pitchFamily="34" charset="0"/>
                <a:ea typeface="Verdana" panose="020B0604030504040204" pitchFamily="34" charset="0"/>
              </a:rPr>
              <a:t>realistisch</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ingeschat</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naar</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mensen</a:t>
            </a:r>
            <a:r>
              <a:rPr lang="en-US" sz="1400" dirty="0">
                <a:solidFill>
                  <a:schemeClr val="tx1"/>
                </a:solidFill>
                <a:latin typeface="Verdana" panose="020B0604030504040204" pitchFamily="34" charset="0"/>
                <a:ea typeface="Verdana" panose="020B0604030504040204" pitchFamily="34" charset="0"/>
              </a:rPr>
              <a:t> en </a:t>
            </a:r>
            <a:r>
              <a:rPr lang="en-US" sz="1400" dirty="0" err="1">
                <a:solidFill>
                  <a:schemeClr val="tx1"/>
                </a:solidFill>
                <a:latin typeface="Verdana" panose="020B0604030504040204" pitchFamily="34" charset="0"/>
                <a:ea typeface="Verdana" panose="020B0604030504040204" pitchFamily="34" charset="0"/>
              </a:rPr>
              <a:t>middelen</a:t>
            </a:r>
            <a:r>
              <a:rPr lang="en-US" sz="1400" dirty="0">
                <a:solidFill>
                  <a:schemeClr val="tx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63051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C74E6-090C-5DD6-4D9D-188B89BA6109}"/>
              </a:ext>
            </a:extLst>
          </p:cNvPr>
          <p:cNvSpPr>
            <a:spLocks noGrp="1"/>
          </p:cNvSpPr>
          <p:nvPr>
            <p:ph type="ctrTitle"/>
          </p:nvPr>
        </p:nvSpPr>
        <p:spPr>
          <a:xfrm>
            <a:off x="0" y="347664"/>
            <a:ext cx="12192000" cy="1353144"/>
          </a:xfrm>
        </p:spPr>
        <p:txBody>
          <a:bodyPr anchor="ctr">
            <a:normAutofit/>
          </a:bodyPr>
          <a:lstStyle/>
          <a:p>
            <a:r>
              <a:rPr lang="nl-BE" sz="3200" dirty="0">
                <a:solidFill>
                  <a:srgbClr val="6CAB35"/>
                </a:solidFill>
                <a:latin typeface="Lintel" panose="02000000000000000000" pitchFamily="2" charset="0"/>
              </a:rPr>
              <a:t>Welke shift maken we?</a:t>
            </a:r>
          </a:p>
        </p:txBody>
      </p:sp>
      <p:pic>
        <p:nvPicPr>
          <p:cNvPr id="6" name="Afbeelding 5">
            <a:extLst>
              <a:ext uri="{FF2B5EF4-FFF2-40B4-BE49-F238E27FC236}">
                <a16:creationId xmlns:a16="http://schemas.microsoft.com/office/drawing/2014/main" id="{55E4DA15-AEE0-4C43-BA9B-3F8393929587}"/>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pic>
        <p:nvPicPr>
          <p:cNvPr id="8" name="Afbeelding 7" descr="Afbeelding met Diermigratie, zwerm, Vogelmigratie, vleugel&#10;&#10;Automatisch gegenereerde beschrijving">
            <a:extLst>
              <a:ext uri="{FF2B5EF4-FFF2-40B4-BE49-F238E27FC236}">
                <a16:creationId xmlns:a16="http://schemas.microsoft.com/office/drawing/2014/main" id="{1A4519FF-C1C0-205F-D1C6-7DC895A7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585" y="1523593"/>
            <a:ext cx="7396829" cy="2902749"/>
          </a:xfrm>
          <a:prstGeom prst="rect">
            <a:avLst/>
          </a:prstGeom>
        </p:spPr>
      </p:pic>
    </p:spTree>
    <p:extLst>
      <p:ext uri="{BB962C8B-B14F-4D97-AF65-F5344CB8AC3E}">
        <p14:creationId xmlns:p14="http://schemas.microsoft.com/office/powerpoint/2010/main" val="254673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schets, clipart, illustratie, tekening&#10;&#10;Automatisch gegenereerde beschrijving">
            <a:extLst>
              <a:ext uri="{FF2B5EF4-FFF2-40B4-BE49-F238E27FC236}">
                <a16:creationId xmlns:a16="http://schemas.microsoft.com/office/drawing/2014/main" id="{2AFABE1F-8A00-F487-9379-565C0AF36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76" y="2490516"/>
            <a:ext cx="3535717" cy="2615097"/>
          </a:xfrm>
          <a:prstGeom prst="rect">
            <a:avLst/>
          </a:prstGeom>
        </p:spPr>
      </p:pic>
      <p:sp>
        <p:nvSpPr>
          <p:cNvPr id="2" name="Titel 1">
            <a:extLst>
              <a:ext uri="{FF2B5EF4-FFF2-40B4-BE49-F238E27FC236}">
                <a16:creationId xmlns:a16="http://schemas.microsoft.com/office/drawing/2014/main" id="{41DE7717-1317-A968-F3DB-0C85DDEEE739}"/>
              </a:ext>
            </a:extLst>
          </p:cNvPr>
          <p:cNvSpPr>
            <a:spLocks noGrp="1"/>
          </p:cNvSpPr>
          <p:nvPr>
            <p:ph type="title"/>
          </p:nvPr>
        </p:nvSpPr>
        <p:spPr/>
        <p:txBody>
          <a:bodyPr/>
          <a:lstStyle/>
          <a:p>
            <a:r>
              <a:rPr lang="nl-NL" sz="3200" dirty="0">
                <a:solidFill>
                  <a:srgbClr val="6CAB35"/>
                </a:solidFill>
                <a:latin typeface="Lintel" panose="02000000000000000000" pitchFamily="2" charset="0"/>
              </a:rPr>
              <a:t>Shift: wat zien we binnen vijf jaar?</a:t>
            </a:r>
            <a:endParaRPr lang="nl-BE" sz="3200" dirty="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6BFB45B0-BED1-A6EA-8D3F-F11CC1FE641C}"/>
              </a:ext>
            </a:extLst>
          </p:cNvPr>
          <p:cNvSpPr>
            <a:spLocks noGrp="1"/>
          </p:cNvSpPr>
          <p:nvPr>
            <p:ph idx="1"/>
          </p:nvPr>
        </p:nvSpPr>
        <p:spPr>
          <a:xfrm>
            <a:off x="3957479" y="1817533"/>
            <a:ext cx="7938488" cy="4351338"/>
          </a:xfrm>
        </p:spPr>
        <p:txBody>
          <a:bodyPr>
            <a:normAutofit/>
          </a:bodyPr>
          <a:lstStyle/>
          <a:p>
            <a:r>
              <a:rPr lang="nl-NL" sz="2400" dirty="0">
                <a:latin typeface="Verdana" panose="020B0604030504040204" pitchFamily="34" charset="0"/>
                <a:ea typeface="Verdana" panose="020B0604030504040204" pitchFamily="34" charset="0"/>
              </a:rPr>
              <a:t>Duurzaamheid</a:t>
            </a:r>
            <a:r>
              <a:rPr lang="nl-NL" sz="1800" dirty="0">
                <a:latin typeface="Verdana" panose="020B0604030504040204" pitchFamily="34" charset="0"/>
                <a:ea typeface="Verdana" panose="020B0604030504040204" pitchFamily="34" charset="0"/>
              </a:rPr>
              <a:t> als een rode draad (zie ESG- als kapstok)</a:t>
            </a:r>
            <a:br>
              <a:rPr lang="nl-NL" sz="1800" dirty="0">
                <a:latin typeface="Verdana" panose="020B0604030504040204" pitchFamily="34" charset="0"/>
                <a:ea typeface="Verdana" panose="020B0604030504040204" pitchFamily="34" charset="0"/>
              </a:rPr>
            </a:br>
            <a:endParaRPr lang="nl-NL" sz="1800" dirty="0">
              <a:latin typeface="Verdana" panose="020B0604030504040204" pitchFamily="34" charset="0"/>
              <a:ea typeface="Verdana" panose="020B0604030504040204" pitchFamily="34" charset="0"/>
            </a:endParaRPr>
          </a:p>
          <a:p>
            <a:r>
              <a:rPr lang="nl-NL" sz="1800" dirty="0">
                <a:latin typeface="Verdana" panose="020B0604030504040204" pitchFamily="34" charset="0"/>
                <a:ea typeface="Verdana" panose="020B0604030504040204" pitchFamily="34" charset="0"/>
              </a:rPr>
              <a:t>Tot de verbeelding sprekende </a:t>
            </a:r>
            <a:r>
              <a:rPr lang="nl-NL" sz="2400" dirty="0">
                <a:latin typeface="Verdana" panose="020B0604030504040204" pitchFamily="34" charset="0"/>
                <a:ea typeface="Verdana" panose="020B0604030504040204" pitchFamily="34" charset="0"/>
              </a:rPr>
              <a:t>innovaties</a:t>
            </a:r>
            <a:r>
              <a:rPr lang="nl-NL" sz="1800" dirty="0">
                <a:latin typeface="Verdana" panose="020B0604030504040204" pitchFamily="34" charset="0"/>
                <a:ea typeface="Verdana" panose="020B0604030504040204" pitchFamily="34" charset="0"/>
              </a:rPr>
              <a:t> in zorg- en onderwijsconcepten (nieuw)</a:t>
            </a:r>
            <a:br>
              <a:rPr lang="nl-NL" sz="1800" dirty="0">
                <a:latin typeface="Verdana" panose="020B0604030504040204" pitchFamily="34" charset="0"/>
                <a:ea typeface="Verdana" panose="020B0604030504040204" pitchFamily="34" charset="0"/>
              </a:rPr>
            </a:br>
            <a:endParaRPr lang="nl-NL" sz="1800" dirty="0">
              <a:latin typeface="Verdana" panose="020B0604030504040204" pitchFamily="34" charset="0"/>
              <a:ea typeface="Verdana" panose="020B0604030504040204" pitchFamily="34" charset="0"/>
            </a:endParaRPr>
          </a:p>
          <a:p>
            <a:r>
              <a:rPr lang="nl-NL" sz="1800" dirty="0">
                <a:latin typeface="Verdana" panose="020B0604030504040204" pitchFamily="34" charset="0"/>
                <a:ea typeface="Verdana" panose="020B0604030504040204" pitchFamily="34" charset="0"/>
              </a:rPr>
              <a:t>Partners die </a:t>
            </a:r>
            <a:r>
              <a:rPr lang="nl-NL" sz="2400" dirty="0">
                <a:latin typeface="Verdana" panose="020B0604030504040204" pitchFamily="34" charset="0"/>
                <a:ea typeface="Verdana" panose="020B0604030504040204" pitchFamily="34" charset="0"/>
              </a:rPr>
              <a:t>samen</a:t>
            </a:r>
            <a:r>
              <a:rPr lang="nl-NL" sz="1800" dirty="0">
                <a:latin typeface="Verdana" panose="020B0604030504040204" pitchFamily="34" charset="0"/>
                <a:ea typeface="Verdana" panose="020B0604030504040204" pitchFamily="34" charset="0"/>
              </a:rPr>
              <a:t> ondernemen (samen creëren)</a:t>
            </a:r>
            <a:br>
              <a:rPr lang="nl-NL" sz="1800" dirty="0">
                <a:latin typeface="Verdana" panose="020B0604030504040204" pitchFamily="34" charset="0"/>
                <a:ea typeface="Verdana" panose="020B0604030504040204" pitchFamily="34" charset="0"/>
              </a:rPr>
            </a:br>
            <a:endParaRPr lang="nl-NL" sz="1800" dirty="0">
              <a:latin typeface="Verdana" panose="020B0604030504040204" pitchFamily="34" charset="0"/>
              <a:ea typeface="Verdana" panose="020B0604030504040204" pitchFamily="34" charset="0"/>
            </a:endParaRPr>
          </a:p>
          <a:p>
            <a:r>
              <a:rPr lang="nl-NL" sz="1800" dirty="0">
                <a:latin typeface="Verdana" panose="020B0604030504040204" pitchFamily="34" charset="0"/>
                <a:ea typeface="Verdana" panose="020B0604030504040204" pitchFamily="34" charset="0"/>
              </a:rPr>
              <a:t>Een </a:t>
            </a:r>
            <a:r>
              <a:rPr lang="nl-NL" sz="2400" dirty="0">
                <a:solidFill>
                  <a:srgbClr val="3E5E6F"/>
                </a:solidFill>
                <a:latin typeface="Verdana" panose="020B0604030504040204" pitchFamily="34" charset="0"/>
                <a:ea typeface="Verdana" panose="020B0604030504040204" pitchFamily="34" charset="0"/>
              </a:rPr>
              <a:t>netwerk</a:t>
            </a:r>
            <a:r>
              <a:rPr lang="nl-NL" sz="1800" dirty="0">
                <a:latin typeface="Verdana" panose="020B0604030504040204" pitchFamily="34" charset="0"/>
                <a:ea typeface="Verdana" panose="020B0604030504040204" pitchFamily="34" charset="0"/>
              </a:rPr>
              <a:t> dat voorop loopt, </a:t>
            </a:r>
            <a:r>
              <a:rPr lang="nl-NL" sz="2400" dirty="0">
                <a:latin typeface="Verdana" panose="020B0604030504040204" pitchFamily="34" charset="0"/>
                <a:ea typeface="Verdana" panose="020B0604030504040204" pitchFamily="34" charset="0"/>
              </a:rPr>
              <a:t>vooruit kijkt</a:t>
            </a:r>
            <a:r>
              <a:rPr lang="nl-NL" sz="1800" dirty="0">
                <a:latin typeface="Verdana" panose="020B0604030504040204" pitchFamily="34" charset="0"/>
                <a:ea typeface="Verdana" panose="020B0604030504040204" pitchFamily="34" charset="0"/>
              </a:rPr>
              <a:t>, innovatie omarmt</a:t>
            </a:r>
            <a:br>
              <a:rPr lang="nl-NL" sz="1800" dirty="0">
                <a:latin typeface="Verdana" panose="020B0604030504040204" pitchFamily="34" charset="0"/>
                <a:ea typeface="Verdana" panose="020B0604030504040204" pitchFamily="34" charset="0"/>
              </a:rPr>
            </a:br>
            <a:endParaRPr lang="nl-NL" sz="1800" dirty="0">
              <a:latin typeface="Verdana" panose="020B0604030504040204" pitchFamily="34" charset="0"/>
              <a:ea typeface="Verdana" panose="020B0604030504040204" pitchFamily="34" charset="0"/>
            </a:endParaRPr>
          </a:p>
          <a:p>
            <a:r>
              <a:rPr lang="nl-NL" sz="1800" dirty="0">
                <a:latin typeface="Verdana" panose="020B0604030504040204" pitchFamily="34" charset="0"/>
                <a:ea typeface="Verdana" panose="020B0604030504040204" pitchFamily="34" charset="0"/>
              </a:rPr>
              <a:t>Bestuurders die – samen met leidinggevenden en specifieke ondersteunende functies – </a:t>
            </a:r>
            <a:r>
              <a:rPr lang="nl-NL" sz="2400" dirty="0">
                <a:latin typeface="Verdana" panose="020B0604030504040204" pitchFamily="34" charset="0"/>
                <a:ea typeface="Verdana" panose="020B0604030504040204" pitchFamily="34" charset="0"/>
              </a:rPr>
              <a:t>vooruitziend zijn en zich ondersteund voelen </a:t>
            </a:r>
          </a:p>
          <a:p>
            <a:endParaRPr lang="nl-NL" dirty="0"/>
          </a:p>
          <a:p>
            <a:pPr marL="0" indent="0">
              <a:buNone/>
            </a:pPr>
            <a:endParaRPr lang="nl-NL" dirty="0"/>
          </a:p>
          <a:p>
            <a:endParaRPr lang="nl-NL" dirty="0"/>
          </a:p>
          <a:p>
            <a:endParaRPr lang="nl-NL" dirty="0"/>
          </a:p>
          <a:p>
            <a:endParaRPr lang="nl-NL" dirty="0"/>
          </a:p>
          <a:p>
            <a:endParaRPr lang="nl-BE" dirty="0"/>
          </a:p>
        </p:txBody>
      </p:sp>
    </p:spTree>
    <p:extLst>
      <p:ext uri="{BB962C8B-B14F-4D97-AF65-F5344CB8AC3E}">
        <p14:creationId xmlns:p14="http://schemas.microsoft.com/office/powerpoint/2010/main" val="75854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E7717-1317-A968-F3DB-0C85DDEEE739}"/>
              </a:ext>
            </a:extLst>
          </p:cNvPr>
          <p:cNvSpPr>
            <a:spLocks noGrp="1"/>
          </p:cNvSpPr>
          <p:nvPr>
            <p:ph type="title"/>
          </p:nvPr>
        </p:nvSpPr>
        <p:spPr>
          <a:xfrm>
            <a:off x="838200" y="340849"/>
            <a:ext cx="10515600" cy="1325563"/>
          </a:xfrm>
        </p:spPr>
        <p:txBody>
          <a:bodyPr/>
          <a:lstStyle/>
          <a:p>
            <a:r>
              <a:rPr lang="nl-NL" sz="3200" dirty="0">
                <a:solidFill>
                  <a:srgbClr val="6CAB35"/>
                </a:solidFill>
                <a:latin typeface="Lintel" panose="02000000000000000000" pitchFamily="2" charset="0"/>
              </a:rPr>
              <a:t>Shift: hoe organiseren we ons?</a:t>
            </a:r>
            <a:r>
              <a:rPr lang="nl-NL" dirty="0">
                <a:solidFill>
                  <a:srgbClr val="6CAB35"/>
                </a:solidFill>
                <a:latin typeface="Lintel" panose="02000000000000000000" pitchFamily="2" charset="0"/>
              </a:rPr>
              <a:t> </a:t>
            </a:r>
            <a:endParaRPr lang="nl-BE" dirty="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6BFB45B0-BED1-A6EA-8D3F-F11CC1FE641C}"/>
              </a:ext>
            </a:extLst>
          </p:cNvPr>
          <p:cNvSpPr>
            <a:spLocks noGrp="1"/>
          </p:cNvSpPr>
          <p:nvPr>
            <p:ph idx="1"/>
          </p:nvPr>
        </p:nvSpPr>
        <p:spPr/>
        <p:txBody>
          <a:bodyPr/>
          <a:lstStyle/>
          <a:p>
            <a:r>
              <a:rPr lang="nl-NL" sz="2400" dirty="0">
                <a:latin typeface="Verdana" panose="020B0604030504040204" pitchFamily="34" charset="0"/>
                <a:ea typeface="Verdana" panose="020B0604030504040204" pitchFamily="34" charset="0"/>
              </a:rPr>
              <a:t>Engagement</a:t>
            </a:r>
            <a:r>
              <a:rPr lang="nl-NL" sz="1800" dirty="0">
                <a:latin typeface="Verdana" panose="020B0604030504040204" pitchFamily="34" charset="0"/>
                <a:ea typeface="Verdana" panose="020B0604030504040204" pitchFamily="34" charset="0"/>
              </a:rPr>
              <a:t> van partners</a:t>
            </a:r>
            <a:br>
              <a:rPr lang="nl-NL" sz="1800" dirty="0">
                <a:latin typeface="Verdana" panose="020B0604030504040204" pitchFamily="34" charset="0"/>
                <a:ea typeface="Verdana" panose="020B0604030504040204" pitchFamily="34" charset="0"/>
              </a:rPr>
            </a:br>
            <a:endParaRPr lang="nl-NL" sz="1800" dirty="0">
              <a:latin typeface="Verdana" panose="020B0604030504040204" pitchFamily="34" charset="0"/>
              <a:ea typeface="Verdana" panose="020B0604030504040204" pitchFamily="34" charset="0"/>
            </a:endParaRPr>
          </a:p>
          <a:p>
            <a:r>
              <a:rPr lang="nl-NL" sz="2400" dirty="0">
                <a:latin typeface="Verdana" panose="020B0604030504040204" pitchFamily="34" charset="0"/>
                <a:ea typeface="Verdana" panose="020B0604030504040204" pitchFamily="34" charset="0"/>
              </a:rPr>
              <a:t>Meten</a:t>
            </a:r>
            <a:r>
              <a:rPr lang="nl-NL" sz="1800" dirty="0">
                <a:latin typeface="Verdana" panose="020B0604030504040204" pitchFamily="34" charset="0"/>
                <a:ea typeface="Verdana" panose="020B0604030504040204" pitchFamily="34" charset="0"/>
              </a:rPr>
              <a:t> van impact (in plaats van output)</a:t>
            </a:r>
            <a:br>
              <a:rPr lang="nl-NL" sz="1800" dirty="0">
                <a:latin typeface="Verdana" panose="020B0604030504040204" pitchFamily="34" charset="0"/>
                <a:ea typeface="Verdana" panose="020B0604030504040204" pitchFamily="34" charset="0"/>
              </a:rPr>
            </a:br>
            <a:endParaRPr lang="nl-NL" sz="1800" dirty="0">
              <a:latin typeface="Verdana" panose="020B0604030504040204" pitchFamily="34" charset="0"/>
              <a:ea typeface="Verdana" panose="020B0604030504040204" pitchFamily="34" charset="0"/>
            </a:endParaRPr>
          </a:p>
          <a:p>
            <a:r>
              <a:rPr lang="nl-NL" sz="1800" dirty="0">
                <a:latin typeface="Verdana" panose="020B0604030504040204" pitchFamily="34" charset="0"/>
                <a:ea typeface="Verdana" panose="020B0604030504040204" pitchFamily="34" charset="0"/>
              </a:rPr>
              <a:t>Werken aan de hand van </a:t>
            </a:r>
            <a:r>
              <a:rPr lang="nl-NL" sz="2400" dirty="0">
                <a:latin typeface="Verdana" panose="020B0604030504040204" pitchFamily="34" charset="0"/>
                <a:ea typeface="Verdana" panose="020B0604030504040204" pitchFamily="34" charset="0"/>
              </a:rPr>
              <a:t>impact</a:t>
            </a:r>
            <a:r>
              <a:rPr lang="nl-NL" sz="1800" dirty="0">
                <a:latin typeface="Verdana" panose="020B0604030504040204" pitchFamily="34" charset="0"/>
                <a:ea typeface="Verdana" panose="020B0604030504040204" pitchFamily="34" charset="0"/>
              </a:rPr>
              <a:t>doelen (</a:t>
            </a:r>
            <a:r>
              <a:rPr lang="nl-NL" sz="1800" dirty="0" err="1">
                <a:latin typeface="Verdana" panose="020B0604030504040204" pitchFamily="34" charset="0"/>
                <a:ea typeface="Verdana" panose="020B0604030504040204" pitchFamily="34" charset="0"/>
              </a:rPr>
              <a:t>evidence</a:t>
            </a:r>
            <a:r>
              <a:rPr lang="nl-NL" sz="1800" dirty="0">
                <a:latin typeface="Verdana" panose="020B0604030504040204" pitchFamily="34" charset="0"/>
                <a:ea typeface="Verdana" panose="020B0604030504040204" pitchFamily="34" charset="0"/>
              </a:rPr>
              <a:t> </a:t>
            </a:r>
            <a:r>
              <a:rPr lang="nl-NL" sz="1800" dirty="0" err="1">
                <a:latin typeface="Verdana" panose="020B0604030504040204" pitchFamily="34" charset="0"/>
                <a:ea typeface="Verdana" panose="020B0604030504040204" pitchFamily="34" charset="0"/>
              </a:rPr>
              <a:t>based</a:t>
            </a:r>
            <a:r>
              <a:rPr lang="nl-NL" sz="1800" dirty="0">
                <a:latin typeface="Verdana" panose="020B0604030504040204" pitchFamily="34" charset="0"/>
                <a:ea typeface="Verdana" panose="020B0604030504040204" pitchFamily="34" charset="0"/>
              </a:rPr>
              <a:t> en </a:t>
            </a:r>
            <a:r>
              <a:rPr lang="nl-NL" sz="1800" dirty="0" err="1">
                <a:latin typeface="Verdana" panose="020B0604030504040204" pitchFamily="34" charset="0"/>
                <a:ea typeface="Verdana" panose="020B0604030504040204" pitchFamily="34" charset="0"/>
              </a:rPr>
              <a:t>informed</a:t>
            </a:r>
            <a:r>
              <a:rPr lang="nl-NL" sz="1800" dirty="0">
                <a:latin typeface="Verdana" panose="020B0604030504040204" pitchFamily="34" charset="0"/>
                <a:ea typeface="Verdana" panose="020B0604030504040204" pitchFamily="34" charset="0"/>
              </a:rPr>
              <a:t>)</a:t>
            </a:r>
            <a:br>
              <a:rPr lang="nl-NL" sz="1800" dirty="0">
                <a:latin typeface="Verdana" panose="020B0604030504040204" pitchFamily="34" charset="0"/>
                <a:ea typeface="Verdana" panose="020B0604030504040204" pitchFamily="34" charset="0"/>
              </a:rPr>
            </a:br>
            <a:endParaRPr lang="nl-NL" sz="1800" dirty="0">
              <a:latin typeface="Verdana" panose="020B0604030504040204" pitchFamily="34" charset="0"/>
              <a:ea typeface="Verdana" panose="020B0604030504040204" pitchFamily="34" charset="0"/>
            </a:endParaRPr>
          </a:p>
          <a:p>
            <a:r>
              <a:rPr lang="nl-NL" sz="2400" dirty="0">
                <a:latin typeface="Verdana" panose="020B0604030504040204" pitchFamily="34" charset="0"/>
                <a:ea typeface="Verdana" panose="020B0604030504040204" pitchFamily="34" charset="0"/>
              </a:rPr>
              <a:t>Nieuwe</a:t>
            </a:r>
            <a:r>
              <a:rPr lang="nl-NL" sz="2000" dirty="0">
                <a:latin typeface="Verdana" panose="020B0604030504040204" pitchFamily="34" charset="0"/>
                <a:ea typeface="Verdana" panose="020B0604030504040204" pitchFamily="34" charset="0"/>
              </a:rPr>
              <a:t> </a:t>
            </a:r>
            <a:r>
              <a:rPr lang="nl-NL" sz="2400" dirty="0">
                <a:latin typeface="Verdana" panose="020B0604030504040204" pitchFamily="34" charset="0"/>
                <a:ea typeface="Verdana" panose="020B0604030504040204" pitchFamily="34" charset="0"/>
              </a:rPr>
              <a:t>werkvormen</a:t>
            </a:r>
            <a:r>
              <a:rPr lang="nl-NL" sz="2000" dirty="0">
                <a:latin typeface="Verdana" panose="020B0604030504040204" pitchFamily="34" charset="0"/>
                <a:ea typeface="Verdana" panose="020B0604030504040204" pitchFamily="34" charset="0"/>
              </a:rPr>
              <a:t> </a:t>
            </a:r>
            <a:r>
              <a:rPr lang="nl-NL" sz="1800" dirty="0">
                <a:latin typeface="Verdana" panose="020B0604030504040204" pitchFamily="34" charset="0"/>
                <a:ea typeface="Verdana" panose="020B0604030504040204" pitchFamily="34" charset="0"/>
              </a:rPr>
              <a:t>(zie ondernemerstafels)</a:t>
            </a:r>
            <a:br>
              <a:rPr lang="nl-NL" sz="1800" dirty="0">
                <a:latin typeface="Verdana" panose="020B0604030504040204" pitchFamily="34" charset="0"/>
                <a:ea typeface="Verdana" panose="020B0604030504040204" pitchFamily="34" charset="0"/>
              </a:rPr>
            </a:br>
            <a:endParaRPr lang="nl-NL" sz="1800" dirty="0">
              <a:latin typeface="Verdana" panose="020B0604030504040204" pitchFamily="34" charset="0"/>
              <a:ea typeface="Verdana" panose="020B0604030504040204" pitchFamily="34" charset="0"/>
            </a:endParaRPr>
          </a:p>
          <a:p>
            <a:r>
              <a:rPr lang="nl-NL" sz="2400" dirty="0">
                <a:latin typeface="Verdana" panose="020B0604030504040204" pitchFamily="34" charset="0"/>
                <a:ea typeface="Verdana" panose="020B0604030504040204" pitchFamily="34" charset="0"/>
              </a:rPr>
              <a:t>Nieuwe </a:t>
            </a:r>
            <a:r>
              <a:rPr lang="nl-NL" sz="1800" dirty="0">
                <a:latin typeface="Verdana" panose="020B0604030504040204" pitchFamily="34" charset="0"/>
                <a:ea typeface="Verdana" panose="020B0604030504040204" pitchFamily="34" charset="0"/>
              </a:rPr>
              <a:t>vorm</a:t>
            </a:r>
            <a:r>
              <a:rPr lang="nl-NL" sz="2400" dirty="0">
                <a:latin typeface="Verdana" panose="020B0604030504040204" pitchFamily="34" charset="0"/>
                <a:ea typeface="Verdana" panose="020B0604030504040204" pitchFamily="34" charset="0"/>
              </a:rPr>
              <a:t> </a:t>
            </a:r>
            <a:r>
              <a:rPr lang="nl-NL" sz="1800" dirty="0">
                <a:latin typeface="Verdana" panose="020B0604030504040204" pitchFamily="34" charset="0"/>
                <a:ea typeface="Verdana" panose="020B0604030504040204" pitchFamily="34" charset="0"/>
              </a:rPr>
              <a:t>van </a:t>
            </a:r>
            <a:r>
              <a:rPr lang="nl-NL" sz="2400" dirty="0">
                <a:latin typeface="Verdana" panose="020B0604030504040204" pitchFamily="34" charset="0"/>
                <a:ea typeface="Verdana" panose="020B0604030504040204" pitchFamily="34" charset="0"/>
              </a:rPr>
              <a:t>besluitvorming</a:t>
            </a:r>
            <a:r>
              <a:rPr lang="nl-NL" sz="1800" dirty="0">
                <a:latin typeface="Verdana" panose="020B0604030504040204" pitchFamily="34" charset="0"/>
                <a:ea typeface="Verdana" panose="020B0604030504040204" pitchFamily="34" charset="0"/>
              </a:rPr>
              <a:t> (consent) en </a:t>
            </a:r>
            <a:r>
              <a:rPr lang="nl-NL" sz="2400" dirty="0">
                <a:latin typeface="Verdana" panose="020B0604030504040204" pitchFamily="34" charset="0"/>
                <a:ea typeface="Verdana" panose="020B0604030504040204" pitchFamily="34" charset="0"/>
              </a:rPr>
              <a:t>organisatie</a:t>
            </a:r>
            <a:r>
              <a:rPr lang="nl-NL" sz="1800" dirty="0">
                <a:latin typeface="Verdana" panose="020B0604030504040204" pitchFamily="34" charset="0"/>
                <a:ea typeface="Verdana" panose="020B0604030504040204" pitchFamily="34" charset="0"/>
              </a:rPr>
              <a:t> van het netwerk</a:t>
            </a:r>
          </a:p>
          <a:p>
            <a:endParaRPr lang="nl-NL" dirty="0"/>
          </a:p>
          <a:p>
            <a:endParaRPr lang="nl-NL" dirty="0"/>
          </a:p>
          <a:p>
            <a:endParaRPr lang="nl-NL" dirty="0"/>
          </a:p>
          <a:p>
            <a:endParaRPr lang="nl-NL" dirty="0"/>
          </a:p>
          <a:p>
            <a:endParaRPr lang="nl-BE" dirty="0"/>
          </a:p>
        </p:txBody>
      </p:sp>
    </p:spTree>
    <p:extLst>
      <p:ext uri="{BB962C8B-B14F-4D97-AF65-F5344CB8AC3E}">
        <p14:creationId xmlns:p14="http://schemas.microsoft.com/office/powerpoint/2010/main" val="24252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fbeelding 3" descr="Afbeelding met schets, Lijnillustraties, lijntekening, tekening&#10;&#10;Automatisch gegenereerde beschrijving">
            <a:extLst>
              <a:ext uri="{FF2B5EF4-FFF2-40B4-BE49-F238E27FC236}">
                <a16:creationId xmlns:a16="http://schemas.microsoft.com/office/drawing/2014/main" id="{50EE9DE0-6AAA-50E9-911C-755639C39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160" y="1409000"/>
            <a:ext cx="2739680" cy="4544126"/>
          </a:xfrm>
          <a:prstGeom prst="rect">
            <a:avLst/>
          </a:prstGeom>
        </p:spPr>
      </p:pic>
      <p:sp>
        <p:nvSpPr>
          <p:cNvPr id="2" name="Titel 1">
            <a:extLst>
              <a:ext uri="{FF2B5EF4-FFF2-40B4-BE49-F238E27FC236}">
                <a16:creationId xmlns:a16="http://schemas.microsoft.com/office/drawing/2014/main" id="{802C74E6-090C-5DD6-4D9D-188B89BA6109}"/>
              </a:ext>
            </a:extLst>
          </p:cNvPr>
          <p:cNvSpPr>
            <a:spLocks noGrp="1"/>
          </p:cNvSpPr>
          <p:nvPr>
            <p:ph type="ctrTitle"/>
          </p:nvPr>
        </p:nvSpPr>
        <p:spPr>
          <a:xfrm>
            <a:off x="0" y="347664"/>
            <a:ext cx="12192000" cy="1353144"/>
          </a:xfrm>
        </p:spPr>
        <p:txBody>
          <a:bodyPr anchor="ctr">
            <a:normAutofit/>
          </a:bodyPr>
          <a:lstStyle/>
          <a:p>
            <a:r>
              <a:rPr lang="nl-BE" sz="3200" dirty="0">
                <a:solidFill>
                  <a:srgbClr val="6CAB35"/>
                </a:solidFill>
                <a:latin typeface="Lintel" panose="02000000000000000000" pitchFamily="2" charset="0"/>
              </a:rPr>
              <a:t>Volgende stappen? </a:t>
            </a:r>
          </a:p>
        </p:txBody>
      </p:sp>
      <p:pic>
        <p:nvPicPr>
          <p:cNvPr id="6" name="Afbeelding 5">
            <a:extLst>
              <a:ext uri="{FF2B5EF4-FFF2-40B4-BE49-F238E27FC236}">
                <a16:creationId xmlns:a16="http://schemas.microsoft.com/office/drawing/2014/main" id="{55E4DA15-AEE0-4C43-BA9B-3F8393929587}"/>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Tree>
    <p:extLst>
      <p:ext uri="{BB962C8B-B14F-4D97-AF65-F5344CB8AC3E}">
        <p14:creationId xmlns:p14="http://schemas.microsoft.com/office/powerpoint/2010/main" val="50190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inkt, handschrift, tekening&#10;&#10;Automatisch gegenereerde beschrijving">
            <a:extLst>
              <a:ext uri="{FF2B5EF4-FFF2-40B4-BE49-F238E27FC236}">
                <a16:creationId xmlns:a16="http://schemas.microsoft.com/office/drawing/2014/main" id="{BFFDFE33-E5E6-8445-2D7F-6F41900D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517" y="0"/>
            <a:ext cx="7184242" cy="6858000"/>
          </a:xfrm>
          <a:prstGeom prst="rect">
            <a:avLst/>
          </a:prstGeom>
        </p:spPr>
      </p:pic>
    </p:spTree>
    <p:extLst>
      <p:ext uri="{BB962C8B-B14F-4D97-AF65-F5344CB8AC3E}">
        <p14:creationId xmlns:p14="http://schemas.microsoft.com/office/powerpoint/2010/main" val="257040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D53C48-4FD7-ED06-AEFD-E81C9745B6AB}"/>
              </a:ext>
            </a:extLst>
          </p:cNvPr>
          <p:cNvSpPr>
            <a:spLocks noGrp="1"/>
          </p:cNvSpPr>
          <p:nvPr>
            <p:ph type="title"/>
          </p:nvPr>
        </p:nvSpPr>
        <p:spPr>
          <a:xfrm>
            <a:off x="836680" y="788294"/>
            <a:ext cx="8087605" cy="530536"/>
          </a:xfrm>
        </p:spPr>
        <p:txBody>
          <a:bodyPr>
            <a:normAutofit/>
          </a:bodyPr>
          <a:lstStyle/>
          <a:p>
            <a:r>
              <a:rPr lang="nl-NL" sz="3200" dirty="0">
                <a:solidFill>
                  <a:srgbClr val="6CAB35"/>
                </a:solidFill>
                <a:latin typeface="Lintel" panose="02000000000000000000" pitchFamily="2" charset="0"/>
                <a:ea typeface="+mj-ea"/>
                <a:cs typeface="+mj-cs"/>
              </a:rPr>
              <a:t>Werf</a:t>
            </a:r>
            <a:r>
              <a:rPr lang="nl-NL" sz="3200" dirty="0">
                <a:solidFill>
                  <a:srgbClr val="6CAB35"/>
                </a:solidFill>
                <a:latin typeface="Lintel" panose="02000000000000000000" pitchFamily="2" charset="0"/>
              </a:rPr>
              <a:t> </a:t>
            </a:r>
            <a:r>
              <a:rPr lang="nl-NL" sz="3200" dirty="0">
                <a:solidFill>
                  <a:srgbClr val="6CAB35"/>
                </a:solidFill>
                <a:latin typeface="Lintel" panose="02000000000000000000" pitchFamily="2" charset="0"/>
                <a:ea typeface="+mj-ea"/>
                <a:cs typeface="+mj-cs"/>
              </a:rPr>
              <a:t>beleidsplan</a:t>
            </a:r>
            <a:endParaRPr lang="nl-BE" sz="3200" dirty="0">
              <a:solidFill>
                <a:srgbClr val="6CAB35"/>
              </a:solidFill>
              <a:latin typeface="Lintel" panose="02000000000000000000" pitchFamily="2" charset="0"/>
              <a:ea typeface="+mj-ea"/>
              <a:cs typeface="+mj-cs"/>
            </a:endParaRPr>
          </a:p>
        </p:txBody>
      </p:sp>
      <p:sp>
        <p:nvSpPr>
          <p:cNvPr id="5" name="Tijdelijke aanduiding voor inhoud 4">
            <a:extLst>
              <a:ext uri="{FF2B5EF4-FFF2-40B4-BE49-F238E27FC236}">
                <a16:creationId xmlns:a16="http://schemas.microsoft.com/office/drawing/2014/main" id="{439610C1-7E60-693A-1F3E-DDF9393D12A8}"/>
              </a:ext>
            </a:extLst>
          </p:cNvPr>
          <p:cNvSpPr>
            <a:spLocks noGrp="1"/>
          </p:cNvSpPr>
          <p:nvPr>
            <p:ph idx="1"/>
          </p:nvPr>
        </p:nvSpPr>
        <p:spPr>
          <a:xfrm>
            <a:off x="3246625" y="1954924"/>
            <a:ext cx="8945375" cy="4542903"/>
          </a:xfrm>
        </p:spPr>
        <p:txBody>
          <a:bodyPr>
            <a:normAutofit/>
          </a:bodyPr>
          <a:lstStyle/>
          <a:p>
            <a:pPr marL="0" indent="0">
              <a:buNone/>
            </a:pPr>
            <a:endPar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buNone/>
            </a:pPr>
            <a:r>
              <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rPr>
              <a:t>Formuleren van lange termijn impactdoelen (!) en concrete activiteiten.</a:t>
            </a:r>
          </a:p>
          <a:p>
            <a:pPr marL="0" indent="0">
              <a:spcBef>
                <a:spcPts val="0"/>
              </a:spcBef>
              <a:buNone/>
            </a:pPr>
            <a:endPar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spcBef>
                <a:spcPts val="0"/>
              </a:spcBef>
              <a:buNone/>
            </a:pPr>
            <a:endPar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spcBef>
                <a:spcPts val="0"/>
              </a:spcBef>
              <a:buNone/>
            </a:pPr>
            <a:br>
              <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rPr>
            </a:br>
            <a:r>
              <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rPr>
              <a:t>Beslissers: Beleidsadviesgroep in consent; bestuursorgaan van de Taborgroep wanneer geen consent gevonden wordt.</a:t>
            </a:r>
          </a:p>
          <a:p>
            <a:pPr marL="0" indent="0">
              <a:spcBef>
                <a:spcPts val="0"/>
              </a:spcBef>
              <a:buNone/>
            </a:pPr>
            <a:endPar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spcBef>
                <a:spcPts val="0"/>
              </a:spcBef>
              <a:buNone/>
            </a:pPr>
            <a:r>
              <a:rPr lang="nl-BE" sz="1600" dirty="0">
                <a:highlight>
                  <a:srgbClr val="FFFFFF"/>
                </a:highlight>
                <a:latin typeface="Verdana" panose="020B0604030504040204" pitchFamily="34" charset="0"/>
                <a:ea typeface="Verdana" panose="020B0604030504040204" pitchFamily="34" charset="0"/>
                <a:cs typeface="Segoe UI"/>
              </a:rPr>
              <a:t>Consultatie: Directies, team en belanghebbenden.</a:t>
            </a:r>
          </a:p>
          <a:p>
            <a:pPr marL="0" indent="0">
              <a:spcBef>
                <a:spcPts val="0"/>
              </a:spcBef>
              <a:buNone/>
            </a:pPr>
            <a:endParaRPr lang="nl-BE" sz="1600" dirty="0">
              <a:highlight>
                <a:srgbClr val="FFFFFF"/>
              </a:highlight>
              <a:latin typeface="Verdana" panose="020B0604030504040204" pitchFamily="34" charset="0"/>
              <a:ea typeface="Verdana" panose="020B0604030504040204" pitchFamily="34" charset="0"/>
              <a:cs typeface="Segoe UI"/>
            </a:endParaRPr>
          </a:p>
          <a:p>
            <a:pPr marL="0" indent="0">
              <a:spcBef>
                <a:spcPts val="0"/>
              </a:spcBef>
              <a:buNone/>
            </a:pPr>
            <a:r>
              <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rPr>
              <a:t>Trekker: beleidsvliegwiel (elk team een lid + netwerkdirecteur; met zakelijk directeur in co-pilotage) </a:t>
            </a:r>
          </a:p>
          <a:p>
            <a:pPr marL="0" indent="0">
              <a:spcBef>
                <a:spcPts val="0"/>
              </a:spcBef>
              <a:buNone/>
            </a:pPr>
            <a:endPar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endParaRPr>
          </a:p>
          <a:p>
            <a:pPr marL="0" indent="0">
              <a:spcBef>
                <a:spcPts val="0"/>
              </a:spcBef>
              <a:buNone/>
            </a:pPr>
            <a:endParaRPr lang="nl-BE" sz="1600" dirty="0">
              <a:highlight>
                <a:srgbClr val="FFFFFF"/>
              </a:highlight>
              <a:latin typeface="Verdana" panose="020B0604030504040204" pitchFamily="34" charset="0"/>
              <a:ea typeface="Verdana" panose="020B0604030504040204" pitchFamily="34" charset="0"/>
            </a:endParaRPr>
          </a:p>
          <a:p>
            <a:pPr marL="0" indent="0">
              <a:buNone/>
            </a:pPr>
            <a:r>
              <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rPr>
              <a:t>Start consultatie: netwerkdag van 16 mei 2024</a:t>
            </a:r>
          </a:p>
          <a:p>
            <a:pPr marL="0" indent="0">
              <a:buNone/>
            </a:pPr>
            <a:r>
              <a:rPr lang="nl-BE" sz="1600" dirty="0">
                <a:highlight>
                  <a:srgbClr val="FFFFFF"/>
                </a:highlight>
                <a:latin typeface="Verdana" panose="020B0604030504040204" pitchFamily="34" charset="0"/>
                <a:ea typeface="Verdana" panose="020B0604030504040204" pitchFamily="34" charset="0"/>
                <a:cs typeface="Segoe UI" panose="020B0502040204020203" pitchFamily="34" charset="0"/>
              </a:rPr>
              <a:t>Start nieuw beleidsplan: 1 januari 2025</a:t>
            </a:r>
            <a:endParaRPr lang="nl-BE" sz="1600" dirty="0">
              <a:highlight>
                <a:srgbClr val="FFFFFF"/>
              </a:highlight>
              <a:latin typeface="Verdana" panose="020B0604030504040204" pitchFamily="34" charset="0"/>
              <a:ea typeface="Verdana" panose="020B0604030504040204" pitchFamily="34" charset="0"/>
            </a:endParaRPr>
          </a:p>
        </p:txBody>
      </p:sp>
      <p:pic>
        <p:nvPicPr>
          <p:cNvPr id="8" name="Afbeelding 7">
            <a:extLst>
              <a:ext uri="{FF2B5EF4-FFF2-40B4-BE49-F238E27FC236}">
                <a16:creationId xmlns:a16="http://schemas.microsoft.com/office/drawing/2014/main" id="{8CE674B0-B376-403C-9DCE-BE0DB10F3296}"/>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cxnSp>
        <p:nvCxnSpPr>
          <p:cNvPr id="3" name="Rechte verbindingslijn 2">
            <a:extLst>
              <a:ext uri="{FF2B5EF4-FFF2-40B4-BE49-F238E27FC236}">
                <a16:creationId xmlns:a16="http://schemas.microsoft.com/office/drawing/2014/main" id="{1BA800B1-C493-12C6-EB8B-1FF9EB116897}"/>
              </a:ext>
            </a:extLst>
          </p:cNvPr>
          <p:cNvCxnSpPr/>
          <p:nvPr/>
        </p:nvCxnSpPr>
        <p:spPr>
          <a:xfrm>
            <a:off x="0" y="1527684"/>
            <a:ext cx="12192000" cy="0"/>
          </a:xfrm>
          <a:prstGeom prst="line">
            <a:avLst/>
          </a:prstGeom>
          <a:ln w="63500">
            <a:solidFill>
              <a:srgbClr val="BFCFD7"/>
            </a:solidFill>
          </a:ln>
        </p:spPr>
        <p:style>
          <a:lnRef idx="1">
            <a:schemeClr val="accent1"/>
          </a:lnRef>
          <a:fillRef idx="0">
            <a:schemeClr val="accent1"/>
          </a:fillRef>
          <a:effectRef idx="0">
            <a:schemeClr val="accent1"/>
          </a:effectRef>
          <a:fontRef idx="minor">
            <a:schemeClr val="tx1"/>
          </a:fontRef>
        </p:style>
      </p:cxnSp>
      <p:sp>
        <p:nvSpPr>
          <p:cNvPr id="6" name="Ovaal 5">
            <a:extLst>
              <a:ext uri="{FF2B5EF4-FFF2-40B4-BE49-F238E27FC236}">
                <a16:creationId xmlns:a16="http://schemas.microsoft.com/office/drawing/2014/main" id="{86BAF2EA-742F-F920-7F24-3FA6D95E3B8D}"/>
              </a:ext>
            </a:extLst>
          </p:cNvPr>
          <p:cNvSpPr/>
          <p:nvPr/>
        </p:nvSpPr>
        <p:spPr>
          <a:xfrm>
            <a:off x="1868131" y="1291712"/>
            <a:ext cx="448595" cy="448595"/>
          </a:xfrm>
          <a:prstGeom prst="ellipse">
            <a:avLst/>
          </a:prstGeom>
          <a:solidFill>
            <a:srgbClr val="6CAB35"/>
          </a:solidFill>
          <a:ln>
            <a:solidFill>
              <a:srgbClr val="6CA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al 14">
            <a:extLst>
              <a:ext uri="{FF2B5EF4-FFF2-40B4-BE49-F238E27FC236}">
                <a16:creationId xmlns:a16="http://schemas.microsoft.com/office/drawing/2014/main" id="{08989009-0791-2909-82CC-60E3F0D4D691}"/>
              </a:ext>
            </a:extLst>
          </p:cNvPr>
          <p:cNvSpPr/>
          <p:nvPr/>
        </p:nvSpPr>
        <p:spPr>
          <a:xfrm>
            <a:off x="1326678" y="1993138"/>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16" name="Tekstvak 15">
            <a:extLst>
              <a:ext uri="{FF2B5EF4-FFF2-40B4-BE49-F238E27FC236}">
                <a16:creationId xmlns:a16="http://schemas.microsoft.com/office/drawing/2014/main" id="{A2105F9E-DC8D-2C5A-8960-679333F5830A}"/>
              </a:ext>
            </a:extLst>
          </p:cNvPr>
          <p:cNvSpPr txBox="1"/>
          <p:nvPr/>
        </p:nvSpPr>
        <p:spPr>
          <a:xfrm>
            <a:off x="1326678" y="2209320"/>
            <a:ext cx="1650496" cy="369332"/>
          </a:xfrm>
          <a:prstGeom prst="rect">
            <a:avLst/>
          </a:prstGeom>
          <a:noFill/>
        </p:spPr>
        <p:txBody>
          <a:bodyPr wrap="square" rtlCol="0">
            <a:spAutoFit/>
          </a:bodyPr>
          <a:lstStyle/>
          <a:p>
            <a:pPr algn="ctr"/>
            <a:r>
              <a:rPr lang="nl-NL" dirty="0">
                <a:solidFill>
                  <a:srgbClr val="FFFFFF"/>
                </a:solidFill>
                <a:latin typeface="Verdana" panose="020B0604030504040204" pitchFamily="34" charset="0"/>
                <a:ea typeface="Verdana" panose="020B0604030504040204" pitchFamily="34" charset="0"/>
              </a:rPr>
              <a:t>Doel</a:t>
            </a:r>
            <a:endParaRPr lang="nl-BE" dirty="0">
              <a:solidFill>
                <a:srgbClr val="FFFFFF"/>
              </a:solidFill>
              <a:latin typeface="Verdana" panose="020B0604030504040204" pitchFamily="34" charset="0"/>
              <a:ea typeface="Verdana" panose="020B0604030504040204" pitchFamily="34" charset="0"/>
            </a:endParaRPr>
          </a:p>
        </p:txBody>
      </p:sp>
      <p:sp>
        <p:nvSpPr>
          <p:cNvPr id="17" name="Ovaal 16">
            <a:extLst>
              <a:ext uri="{FF2B5EF4-FFF2-40B4-BE49-F238E27FC236}">
                <a16:creationId xmlns:a16="http://schemas.microsoft.com/office/drawing/2014/main" id="{2C473F00-BC9C-2522-8C54-12145F610D38}"/>
              </a:ext>
            </a:extLst>
          </p:cNvPr>
          <p:cNvSpPr/>
          <p:nvPr/>
        </p:nvSpPr>
        <p:spPr>
          <a:xfrm>
            <a:off x="1326677" y="3496462"/>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18" name="Tekstvak 17">
            <a:extLst>
              <a:ext uri="{FF2B5EF4-FFF2-40B4-BE49-F238E27FC236}">
                <a16:creationId xmlns:a16="http://schemas.microsoft.com/office/drawing/2014/main" id="{9C34FAC2-BAEE-9881-0AF0-BBF439AC89C4}"/>
              </a:ext>
            </a:extLst>
          </p:cNvPr>
          <p:cNvSpPr txBox="1"/>
          <p:nvPr/>
        </p:nvSpPr>
        <p:spPr>
          <a:xfrm>
            <a:off x="1326677" y="3644446"/>
            <a:ext cx="1650496" cy="584775"/>
          </a:xfrm>
          <a:prstGeom prst="rect">
            <a:avLst/>
          </a:prstGeom>
          <a:noFill/>
        </p:spPr>
        <p:txBody>
          <a:bodyPr wrap="square" rtlCol="0">
            <a:spAutoFit/>
          </a:bodyPr>
          <a:lstStyle/>
          <a:p>
            <a:pPr algn="ctr"/>
            <a:r>
              <a:rPr lang="nl-NL" sz="1600" dirty="0">
                <a:solidFill>
                  <a:srgbClr val="FFFFFF"/>
                </a:solidFill>
                <a:latin typeface="Verdana" panose="020B0604030504040204" pitchFamily="34" charset="0"/>
                <a:ea typeface="Verdana" panose="020B0604030504040204" pitchFamily="34" charset="0"/>
              </a:rPr>
              <a:t>Beslissing &amp; consultatie</a:t>
            </a:r>
            <a:endParaRPr lang="nl-BE" sz="1600" dirty="0">
              <a:solidFill>
                <a:srgbClr val="FFFFFF"/>
              </a:solidFill>
              <a:latin typeface="Verdana" panose="020B0604030504040204" pitchFamily="34" charset="0"/>
              <a:ea typeface="Verdana" panose="020B0604030504040204" pitchFamily="34" charset="0"/>
            </a:endParaRPr>
          </a:p>
        </p:txBody>
      </p:sp>
      <p:sp>
        <p:nvSpPr>
          <p:cNvPr id="21" name="Ovaal 20">
            <a:extLst>
              <a:ext uri="{FF2B5EF4-FFF2-40B4-BE49-F238E27FC236}">
                <a16:creationId xmlns:a16="http://schemas.microsoft.com/office/drawing/2014/main" id="{8536AC46-4E1A-7906-AC59-396EA25130D6}"/>
              </a:ext>
            </a:extLst>
          </p:cNvPr>
          <p:cNvSpPr/>
          <p:nvPr/>
        </p:nvSpPr>
        <p:spPr>
          <a:xfrm>
            <a:off x="1326677" y="5085507"/>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22" name="Tekstvak 21">
            <a:extLst>
              <a:ext uri="{FF2B5EF4-FFF2-40B4-BE49-F238E27FC236}">
                <a16:creationId xmlns:a16="http://schemas.microsoft.com/office/drawing/2014/main" id="{DDB352AB-8DEA-43C9-78FD-E219EF8D29B5}"/>
              </a:ext>
            </a:extLst>
          </p:cNvPr>
          <p:cNvSpPr txBox="1"/>
          <p:nvPr/>
        </p:nvSpPr>
        <p:spPr>
          <a:xfrm>
            <a:off x="1326677" y="5301689"/>
            <a:ext cx="1650496" cy="369332"/>
          </a:xfrm>
          <a:prstGeom prst="rect">
            <a:avLst/>
          </a:prstGeom>
          <a:noFill/>
        </p:spPr>
        <p:txBody>
          <a:bodyPr wrap="square" rtlCol="0">
            <a:spAutoFit/>
          </a:bodyPr>
          <a:lstStyle/>
          <a:p>
            <a:pPr algn="ctr"/>
            <a:r>
              <a:rPr lang="nl-NL" dirty="0">
                <a:solidFill>
                  <a:srgbClr val="FFFFFF"/>
                </a:solidFill>
                <a:latin typeface="Verdana" panose="020B0604030504040204" pitchFamily="34" charset="0"/>
                <a:ea typeface="Verdana" panose="020B0604030504040204" pitchFamily="34" charset="0"/>
              </a:rPr>
              <a:t>Tijdspad</a:t>
            </a:r>
            <a:endParaRPr lang="nl-BE" dirty="0">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2476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D53C48-4FD7-ED06-AEFD-E81C9745B6AB}"/>
              </a:ext>
            </a:extLst>
          </p:cNvPr>
          <p:cNvSpPr>
            <a:spLocks noGrp="1"/>
          </p:cNvSpPr>
          <p:nvPr>
            <p:ph type="title"/>
          </p:nvPr>
        </p:nvSpPr>
        <p:spPr>
          <a:xfrm>
            <a:off x="836680" y="788294"/>
            <a:ext cx="8087605" cy="530536"/>
          </a:xfrm>
        </p:spPr>
        <p:txBody>
          <a:bodyPr>
            <a:normAutofit/>
          </a:bodyPr>
          <a:lstStyle/>
          <a:p>
            <a:r>
              <a:rPr lang="nl-NL" sz="3200" dirty="0">
                <a:solidFill>
                  <a:srgbClr val="6CAB35"/>
                </a:solidFill>
                <a:latin typeface="Lintel" panose="02000000000000000000" pitchFamily="2" charset="0"/>
                <a:ea typeface="+mj-ea"/>
                <a:cs typeface="+mj-cs"/>
              </a:rPr>
              <a:t>Werf</a:t>
            </a:r>
            <a:r>
              <a:rPr lang="nl-NL" sz="3200" dirty="0">
                <a:solidFill>
                  <a:srgbClr val="6CAB35"/>
                </a:solidFill>
                <a:latin typeface="Lintel" panose="02000000000000000000" pitchFamily="2" charset="0"/>
              </a:rPr>
              <a:t> </a:t>
            </a:r>
            <a:r>
              <a:rPr lang="nl-NL" sz="3200" dirty="0">
                <a:solidFill>
                  <a:srgbClr val="6CAB35"/>
                </a:solidFill>
                <a:latin typeface="Lintel" panose="02000000000000000000" pitchFamily="2" charset="0"/>
                <a:ea typeface="+mj-ea"/>
                <a:cs typeface="+mj-cs"/>
              </a:rPr>
              <a:t>ontwikkeling van het netwerk</a:t>
            </a:r>
            <a:endParaRPr lang="nl-BE" sz="3200" dirty="0">
              <a:solidFill>
                <a:srgbClr val="6CAB35"/>
              </a:solidFill>
              <a:latin typeface="Lintel" panose="02000000000000000000" pitchFamily="2" charset="0"/>
              <a:ea typeface="+mj-ea"/>
              <a:cs typeface="+mj-cs"/>
            </a:endParaRPr>
          </a:p>
        </p:txBody>
      </p:sp>
      <p:pic>
        <p:nvPicPr>
          <p:cNvPr id="8" name="Afbeelding 7">
            <a:extLst>
              <a:ext uri="{FF2B5EF4-FFF2-40B4-BE49-F238E27FC236}">
                <a16:creationId xmlns:a16="http://schemas.microsoft.com/office/drawing/2014/main" id="{8CE674B0-B376-403C-9DCE-BE0DB10F3296}"/>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cxnSp>
        <p:nvCxnSpPr>
          <p:cNvPr id="3" name="Rechte verbindingslijn 2">
            <a:extLst>
              <a:ext uri="{FF2B5EF4-FFF2-40B4-BE49-F238E27FC236}">
                <a16:creationId xmlns:a16="http://schemas.microsoft.com/office/drawing/2014/main" id="{1BA800B1-C493-12C6-EB8B-1FF9EB116897}"/>
              </a:ext>
            </a:extLst>
          </p:cNvPr>
          <p:cNvCxnSpPr/>
          <p:nvPr/>
        </p:nvCxnSpPr>
        <p:spPr>
          <a:xfrm>
            <a:off x="0" y="1527684"/>
            <a:ext cx="12192000" cy="0"/>
          </a:xfrm>
          <a:prstGeom prst="line">
            <a:avLst/>
          </a:prstGeom>
          <a:ln w="63500">
            <a:solidFill>
              <a:srgbClr val="BFCFD7"/>
            </a:solidFill>
          </a:ln>
        </p:spPr>
        <p:style>
          <a:lnRef idx="1">
            <a:schemeClr val="accent1"/>
          </a:lnRef>
          <a:fillRef idx="0">
            <a:schemeClr val="accent1"/>
          </a:fillRef>
          <a:effectRef idx="0">
            <a:schemeClr val="accent1"/>
          </a:effectRef>
          <a:fontRef idx="minor">
            <a:schemeClr val="tx1"/>
          </a:fontRef>
        </p:style>
      </p:cxnSp>
      <p:sp>
        <p:nvSpPr>
          <p:cNvPr id="6" name="Ovaal 5">
            <a:extLst>
              <a:ext uri="{FF2B5EF4-FFF2-40B4-BE49-F238E27FC236}">
                <a16:creationId xmlns:a16="http://schemas.microsoft.com/office/drawing/2014/main" id="{86BAF2EA-742F-F920-7F24-3FA6D95E3B8D}"/>
              </a:ext>
            </a:extLst>
          </p:cNvPr>
          <p:cNvSpPr/>
          <p:nvPr/>
        </p:nvSpPr>
        <p:spPr>
          <a:xfrm>
            <a:off x="1868131" y="1291711"/>
            <a:ext cx="448595" cy="448595"/>
          </a:xfrm>
          <a:prstGeom prst="ellipse">
            <a:avLst/>
          </a:prstGeom>
          <a:solidFill>
            <a:srgbClr val="6CAB35"/>
          </a:solidFill>
          <a:ln>
            <a:solidFill>
              <a:srgbClr val="6CA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inhoud 4">
            <a:extLst>
              <a:ext uri="{FF2B5EF4-FFF2-40B4-BE49-F238E27FC236}">
                <a16:creationId xmlns:a16="http://schemas.microsoft.com/office/drawing/2014/main" id="{62BD0923-F0E1-8D20-9F6C-638FB5C37D9D}"/>
              </a:ext>
            </a:extLst>
          </p:cNvPr>
          <p:cNvSpPr txBox="1">
            <a:spLocks/>
          </p:cNvSpPr>
          <p:nvPr/>
        </p:nvSpPr>
        <p:spPr>
          <a:xfrm>
            <a:off x="3189179" y="1839314"/>
            <a:ext cx="9002821" cy="4468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highlight>
                <a:srgbClr val="FFFFFF"/>
              </a:highlight>
            </a:endParaRPr>
          </a:p>
          <a:p>
            <a:pPr marL="0" indent="0">
              <a:buNone/>
            </a:pPr>
            <a:r>
              <a:rPr lang="en-US" sz="1600" dirty="0" err="1">
                <a:highlight>
                  <a:srgbClr val="FFFFFF"/>
                </a:highlight>
                <a:latin typeface="Verdana" panose="020B0604030504040204" pitchFamily="34" charset="0"/>
                <a:ea typeface="Verdana" panose="020B0604030504040204" pitchFamily="34" charset="0"/>
              </a:rPr>
              <a:t>Ontwikkelen</a:t>
            </a:r>
            <a:r>
              <a:rPr lang="en-US" sz="1600" dirty="0">
                <a:highlight>
                  <a:srgbClr val="FFFFFF"/>
                </a:highlight>
                <a:latin typeface="Verdana" panose="020B0604030504040204" pitchFamily="34" charset="0"/>
                <a:ea typeface="Verdana" panose="020B0604030504040204" pitchFamily="34" charset="0"/>
              </a:rPr>
              <a:t> van </a:t>
            </a:r>
            <a:r>
              <a:rPr lang="en-US" sz="1600" dirty="0" err="1">
                <a:highlight>
                  <a:srgbClr val="FFFFFF"/>
                </a:highlight>
                <a:latin typeface="Verdana" panose="020B0604030504040204" pitchFamily="34" charset="0"/>
                <a:ea typeface="Verdana" panose="020B0604030504040204" pitchFamily="34" charset="0"/>
              </a:rPr>
              <a:t>een</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strategie</a:t>
            </a:r>
            <a:r>
              <a:rPr lang="en-US" sz="1600" dirty="0">
                <a:highlight>
                  <a:srgbClr val="FFFFFF"/>
                </a:highlight>
                <a:latin typeface="Verdana" panose="020B0604030504040204" pitchFamily="34" charset="0"/>
                <a:ea typeface="Verdana" panose="020B0604030504040204" pitchFamily="34" charset="0"/>
              </a:rPr>
              <a:t> die </a:t>
            </a:r>
            <a:r>
              <a:rPr lang="en-US" sz="1600" dirty="0" err="1">
                <a:highlight>
                  <a:srgbClr val="FFFFFF"/>
                </a:highlight>
                <a:latin typeface="Verdana" panose="020B0604030504040204" pitchFamily="34" charset="0"/>
                <a:ea typeface="Verdana" panose="020B0604030504040204" pitchFamily="34" charset="0"/>
              </a:rPr>
              <a:t>gericht</a:t>
            </a:r>
            <a:r>
              <a:rPr lang="en-US" sz="1600" dirty="0">
                <a:highlight>
                  <a:srgbClr val="FFFFFF"/>
                </a:highlight>
                <a:latin typeface="Verdana" panose="020B0604030504040204" pitchFamily="34" charset="0"/>
                <a:ea typeface="Verdana" panose="020B0604030504040204" pitchFamily="34" charset="0"/>
              </a:rPr>
              <a:t> is op de </a:t>
            </a:r>
            <a:r>
              <a:rPr lang="en-US" sz="1600" dirty="0" err="1">
                <a:highlight>
                  <a:srgbClr val="FFFFFF"/>
                </a:highlight>
                <a:latin typeface="Verdana" panose="020B0604030504040204" pitchFamily="34" charset="0"/>
                <a:ea typeface="Verdana" panose="020B0604030504040204" pitchFamily="34" charset="0"/>
              </a:rPr>
              <a:t>verdere</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ontwikkeling</a:t>
            </a:r>
            <a:r>
              <a:rPr lang="en-US" sz="1600" dirty="0">
                <a:highlight>
                  <a:srgbClr val="FFFFFF"/>
                </a:highlight>
                <a:latin typeface="Verdana" panose="020B0604030504040204" pitchFamily="34" charset="0"/>
                <a:ea typeface="Verdana" panose="020B0604030504040204" pitchFamily="34" charset="0"/>
              </a:rPr>
              <a:t> van het </a:t>
            </a:r>
            <a:r>
              <a:rPr lang="en-US" sz="1600" dirty="0" err="1">
                <a:highlight>
                  <a:srgbClr val="FFFFFF"/>
                </a:highlight>
                <a:latin typeface="Verdana" panose="020B0604030504040204" pitchFamily="34" charset="0"/>
                <a:ea typeface="Verdana" panose="020B0604030504040204" pitchFamily="34" charset="0"/>
              </a:rPr>
              <a:t>netwerk</a:t>
            </a:r>
            <a:r>
              <a:rPr lang="en-US" sz="1600" dirty="0">
                <a:highlight>
                  <a:srgbClr val="FFFFFF"/>
                </a:highlight>
                <a:latin typeface="Verdana" panose="020B0604030504040204" pitchFamily="34" charset="0"/>
                <a:ea typeface="Verdana" panose="020B0604030504040204" pitchFamily="34" charset="0"/>
              </a:rPr>
              <a:t> van de Taborgroep en het </a:t>
            </a:r>
            <a:r>
              <a:rPr lang="en-US" sz="1600" dirty="0" err="1">
                <a:highlight>
                  <a:srgbClr val="FFFFFF"/>
                </a:highlight>
                <a:latin typeface="Verdana" panose="020B0604030504040204" pitchFamily="34" charset="0"/>
                <a:ea typeface="Verdana" panose="020B0604030504040204" pitchFamily="34" charset="0"/>
              </a:rPr>
              <a:t>vergroten</a:t>
            </a:r>
            <a:r>
              <a:rPr lang="en-US" sz="1600" dirty="0">
                <a:highlight>
                  <a:srgbClr val="FFFFFF"/>
                </a:highlight>
                <a:latin typeface="Verdana" panose="020B0604030504040204" pitchFamily="34" charset="0"/>
                <a:ea typeface="Verdana" panose="020B0604030504040204" pitchFamily="34" charset="0"/>
              </a:rPr>
              <a:t> van </a:t>
            </a:r>
            <a:r>
              <a:rPr lang="en-US" sz="1600" dirty="0" err="1">
                <a:highlight>
                  <a:srgbClr val="FFFFFF"/>
                </a:highlight>
                <a:latin typeface="Verdana" panose="020B0604030504040204" pitchFamily="34" charset="0"/>
                <a:ea typeface="Verdana" panose="020B0604030504040204" pitchFamily="34" charset="0"/>
              </a:rPr>
              <a:t>haar</a:t>
            </a:r>
            <a:r>
              <a:rPr lang="en-US" sz="1600" dirty="0">
                <a:highlight>
                  <a:srgbClr val="FFFFFF"/>
                </a:highlight>
                <a:latin typeface="Verdana" panose="020B0604030504040204" pitchFamily="34" charset="0"/>
                <a:ea typeface="Verdana" panose="020B0604030504040204" pitchFamily="34" charset="0"/>
              </a:rPr>
              <a:t> impact, met </a:t>
            </a:r>
            <a:r>
              <a:rPr lang="en-US" sz="1600" dirty="0" err="1">
                <a:highlight>
                  <a:srgbClr val="FFFFFF"/>
                </a:highlight>
                <a:latin typeface="Verdana" panose="020B0604030504040204" pitchFamily="34" charset="0"/>
                <a:ea typeface="Verdana" panose="020B0604030504040204" pitchFamily="34" charset="0"/>
              </a:rPr>
              <a:t>inbegrip</a:t>
            </a:r>
            <a:r>
              <a:rPr lang="en-US" sz="1600" dirty="0">
                <a:highlight>
                  <a:srgbClr val="FFFFFF"/>
                </a:highlight>
                <a:latin typeface="Verdana" panose="020B0604030504040204" pitchFamily="34" charset="0"/>
                <a:ea typeface="Verdana" panose="020B0604030504040204" pitchFamily="34" charset="0"/>
              </a:rPr>
              <a:t> van </a:t>
            </a:r>
            <a:r>
              <a:rPr lang="en-US" sz="1600" dirty="0" err="1">
                <a:highlight>
                  <a:srgbClr val="FFFFFF"/>
                </a:highlight>
                <a:latin typeface="Verdana" panose="020B0604030504040204" pitchFamily="34" charset="0"/>
                <a:ea typeface="Verdana" panose="020B0604030504040204" pitchFamily="34" charset="0"/>
              </a:rPr>
              <a:t>een</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voorstel</a:t>
            </a:r>
            <a:r>
              <a:rPr lang="en-US" sz="1600" dirty="0">
                <a:highlight>
                  <a:srgbClr val="FFFFFF"/>
                </a:highlight>
                <a:latin typeface="Verdana" panose="020B0604030504040204" pitchFamily="34" charset="0"/>
                <a:ea typeface="Verdana" panose="020B0604030504040204" pitchFamily="34" charset="0"/>
              </a:rPr>
              <a:t> hoe de Taborgroep </a:t>
            </a:r>
            <a:r>
              <a:rPr lang="en-US" sz="1600" dirty="0" err="1">
                <a:highlight>
                  <a:srgbClr val="FFFFFF"/>
                </a:highlight>
                <a:latin typeface="Verdana" panose="020B0604030504040204" pitchFamily="34" charset="0"/>
                <a:ea typeface="Verdana" panose="020B0604030504040204" pitchFamily="34" charset="0"/>
              </a:rPr>
              <a:t>kan</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samenwerken</a:t>
            </a:r>
            <a:r>
              <a:rPr lang="en-US" sz="1600" dirty="0">
                <a:highlight>
                  <a:srgbClr val="FFFFFF"/>
                </a:highlight>
                <a:latin typeface="Verdana" panose="020B0604030504040204" pitchFamily="34" charset="0"/>
                <a:ea typeface="Verdana" panose="020B0604030504040204" pitchFamily="34" charset="0"/>
              </a:rPr>
              <a:t> met </a:t>
            </a:r>
            <a:r>
              <a:rPr lang="en-US" sz="1600" dirty="0" err="1">
                <a:highlight>
                  <a:srgbClr val="FFFFFF"/>
                </a:highlight>
                <a:latin typeface="Verdana" panose="020B0604030504040204" pitchFamily="34" charset="0"/>
                <a:ea typeface="Verdana" panose="020B0604030504040204" pitchFamily="34" charset="0"/>
              </a:rPr>
              <a:t>andere</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organisatie</a:t>
            </a:r>
            <a:r>
              <a:rPr lang="en-US" sz="1600" dirty="0">
                <a:highlight>
                  <a:srgbClr val="FFFFFF"/>
                </a:highlight>
                <a:latin typeface="Verdana" panose="020B0604030504040204" pitchFamily="34" charset="0"/>
                <a:ea typeface="Verdana" panose="020B0604030504040204" pitchFamily="34" charset="0"/>
              </a:rPr>
              <a:t>)</a:t>
            </a:r>
            <a:r>
              <a:rPr lang="en-US" sz="1600" dirty="0" err="1">
                <a:highlight>
                  <a:srgbClr val="FFFFFF"/>
                </a:highlight>
                <a:latin typeface="Verdana" panose="020B0604030504040204" pitchFamily="34" charset="0"/>
                <a:ea typeface="Verdana" panose="020B0604030504040204" pitchFamily="34" charset="0"/>
              </a:rPr>
              <a:t>netwerken</a:t>
            </a:r>
            <a:r>
              <a:rPr lang="en-US" sz="1600" dirty="0">
                <a:highlight>
                  <a:srgbClr val="FFFFFF"/>
                </a:highlight>
                <a:latin typeface="Verdana" panose="020B0604030504040204" pitchFamily="34" charset="0"/>
                <a:ea typeface="Verdana" panose="020B0604030504040204" pitchFamily="34" charset="0"/>
              </a:rPr>
              <a:t>.</a:t>
            </a:r>
          </a:p>
          <a:p>
            <a:pPr marL="0" indent="0">
              <a:buNone/>
            </a:pPr>
            <a:endParaRPr lang="en-US" sz="1600" dirty="0">
              <a:highlight>
                <a:srgbClr val="FFFFFF"/>
              </a:highlight>
              <a:latin typeface="Verdana" panose="020B0604030504040204" pitchFamily="34" charset="0"/>
              <a:ea typeface="Verdana" panose="020B0604030504040204" pitchFamily="34" charset="0"/>
            </a:endParaRPr>
          </a:p>
          <a:p>
            <a:pPr marL="0" indent="0">
              <a:buNone/>
            </a:pPr>
            <a:r>
              <a:rPr lang="en-US" sz="1600" dirty="0" err="1">
                <a:highlight>
                  <a:srgbClr val="FFFFFF"/>
                </a:highlight>
                <a:latin typeface="Verdana" panose="020B0604030504040204" pitchFamily="34" charset="0"/>
                <a:ea typeface="Verdana" panose="020B0604030504040204" pitchFamily="34" charset="0"/>
              </a:rPr>
              <a:t>Beslissers</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Beleidsadviesgroep</a:t>
            </a:r>
            <a:r>
              <a:rPr lang="en-US" sz="1600" dirty="0">
                <a:highlight>
                  <a:srgbClr val="FFFFFF"/>
                </a:highlight>
                <a:latin typeface="Verdana" panose="020B0604030504040204" pitchFamily="34" charset="0"/>
                <a:ea typeface="Verdana" panose="020B0604030504040204" pitchFamily="34" charset="0"/>
              </a:rPr>
              <a:t> in consent; </a:t>
            </a:r>
            <a:r>
              <a:rPr lang="en-US" sz="1600" dirty="0" err="1">
                <a:highlight>
                  <a:srgbClr val="FFFFFF"/>
                </a:highlight>
                <a:latin typeface="Verdana" panose="020B0604030504040204" pitchFamily="34" charset="0"/>
                <a:ea typeface="Verdana" panose="020B0604030504040204" pitchFamily="34" charset="0"/>
              </a:rPr>
              <a:t>bestuursorgaan</a:t>
            </a:r>
            <a:r>
              <a:rPr lang="en-US" sz="1600" dirty="0">
                <a:highlight>
                  <a:srgbClr val="FFFFFF"/>
                </a:highlight>
                <a:latin typeface="Verdana" panose="020B0604030504040204" pitchFamily="34" charset="0"/>
                <a:ea typeface="Verdana" panose="020B0604030504040204" pitchFamily="34" charset="0"/>
              </a:rPr>
              <a:t> van de Taborgroep </a:t>
            </a:r>
            <a:r>
              <a:rPr lang="en-US" sz="1600" dirty="0" err="1">
                <a:highlight>
                  <a:srgbClr val="FFFFFF"/>
                </a:highlight>
                <a:latin typeface="Verdana" panose="020B0604030504040204" pitchFamily="34" charset="0"/>
                <a:ea typeface="Verdana" panose="020B0604030504040204" pitchFamily="34" charset="0"/>
              </a:rPr>
              <a:t>wanneer</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geen</a:t>
            </a:r>
            <a:r>
              <a:rPr lang="en-US" sz="1600" dirty="0">
                <a:highlight>
                  <a:srgbClr val="FFFFFF"/>
                </a:highlight>
                <a:latin typeface="Verdana" panose="020B0604030504040204" pitchFamily="34" charset="0"/>
                <a:ea typeface="Verdana" panose="020B0604030504040204" pitchFamily="34" charset="0"/>
              </a:rPr>
              <a:t> consent </a:t>
            </a:r>
            <a:r>
              <a:rPr lang="en-US" sz="1600" dirty="0" err="1">
                <a:highlight>
                  <a:srgbClr val="FFFFFF"/>
                </a:highlight>
                <a:latin typeface="Verdana" panose="020B0604030504040204" pitchFamily="34" charset="0"/>
                <a:ea typeface="Verdana" panose="020B0604030504040204" pitchFamily="34" charset="0"/>
              </a:rPr>
              <a:t>gevonden</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wordt</a:t>
            </a:r>
            <a:r>
              <a:rPr lang="en-US" sz="1600" dirty="0">
                <a:highlight>
                  <a:srgbClr val="FFFFFF"/>
                </a:highlight>
                <a:latin typeface="Verdana" panose="020B0604030504040204" pitchFamily="34" charset="0"/>
                <a:ea typeface="Verdana" panose="020B0604030504040204" pitchFamily="34" charset="0"/>
              </a:rPr>
              <a:t>.</a:t>
            </a:r>
          </a:p>
          <a:p>
            <a:pPr marL="0" indent="0">
              <a:buNone/>
            </a:pPr>
            <a:r>
              <a:rPr lang="en-US" sz="1600" dirty="0" err="1">
                <a:highlight>
                  <a:srgbClr val="FFFFFF"/>
                </a:highlight>
                <a:latin typeface="Verdana" panose="020B0604030504040204" pitchFamily="34" charset="0"/>
                <a:ea typeface="Verdana" panose="020B0604030504040204" pitchFamily="34" charset="0"/>
              </a:rPr>
              <a:t>Consultatie</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Directies</a:t>
            </a:r>
            <a:r>
              <a:rPr lang="en-US" sz="1600" dirty="0">
                <a:highlight>
                  <a:srgbClr val="FFFFFF"/>
                </a:highlight>
                <a:latin typeface="Verdana" panose="020B0604030504040204" pitchFamily="34" charset="0"/>
                <a:ea typeface="Verdana" panose="020B0604030504040204" pitchFamily="34" charset="0"/>
              </a:rPr>
              <a:t>, team en </a:t>
            </a:r>
            <a:r>
              <a:rPr lang="en-US" sz="1600" dirty="0" err="1">
                <a:highlight>
                  <a:srgbClr val="FFFFFF"/>
                </a:highlight>
                <a:latin typeface="Verdana" panose="020B0604030504040204" pitchFamily="34" charset="0"/>
                <a:ea typeface="Verdana" panose="020B0604030504040204" pitchFamily="34" charset="0"/>
              </a:rPr>
              <a:t>belanghebbenden</a:t>
            </a:r>
            <a:r>
              <a:rPr lang="en-US" sz="1600" dirty="0">
                <a:highlight>
                  <a:srgbClr val="FFFFFF"/>
                </a:highlight>
                <a:latin typeface="Verdana" panose="020B0604030504040204" pitchFamily="34" charset="0"/>
                <a:ea typeface="Verdana" panose="020B0604030504040204" pitchFamily="34" charset="0"/>
              </a:rPr>
              <a:t>.</a:t>
            </a:r>
          </a:p>
          <a:p>
            <a:pPr marL="0" indent="0">
              <a:buNone/>
            </a:pPr>
            <a:r>
              <a:rPr lang="en-US" sz="1600" dirty="0">
                <a:highlight>
                  <a:srgbClr val="FFFFFF"/>
                </a:highlight>
                <a:latin typeface="Verdana" panose="020B0604030504040204" pitchFamily="34" charset="0"/>
                <a:ea typeface="Verdana" panose="020B0604030504040204" pitchFamily="34" charset="0"/>
              </a:rPr>
              <a:t>Trekker: </a:t>
            </a:r>
            <a:r>
              <a:rPr lang="en-US" sz="1600" dirty="0" err="1">
                <a:highlight>
                  <a:srgbClr val="FFFFFF"/>
                </a:highlight>
                <a:latin typeface="Verdana" panose="020B0604030504040204" pitchFamily="34" charset="0"/>
                <a:ea typeface="Verdana" panose="020B0604030504040204" pitchFamily="34" charset="0"/>
              </a:rPr>
              <a:t>Netwerkdirecteur</a:t>
            </a:r>
            <a:r>
              <a:rPr lang="en-US" sz="1600" dirty="0">
                <a:highlight>
                  <a:srgbClr val="FFFFFF"/>
                </a:highlight>
                <a:latin typeface="Verdana" panose="020B0604030504040204" pitchFamily="34" charset="0"/>
                <a:ea typeface="Verdana" panose="020B0604030504040204" pitchFamily="34" charset="0"/>
              </a:rPr>
              <a:t>, in co-pilotage de </a:t>
            </a:r>
            <a:r>
              <a:rPr lang="en-US" sz="1600" dirty="0" err="1">
                <a:highlight>
                  <a:srgbClr val="FFFFFF"/>
                </a:highlight>
                <a:latin typeface="Verdana" panose="020B0604030504040204" pitchFamily="34" charset="0"/>
                <a:ea typeface="Verdana" panose="020B0604030504040204" pitchFamily="34" charset="0"/>
              </a:rPr>
              <a:t>zakelijk</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directeur</a:t>
            </a:r>
            <a:r>
              <a:rPr lang="en-US" sz="1600" dirty="0">
                <a:highlight>
                  <a:srgbClr val="FFFFFF"/>
                </a:highlight>
                <a:latin typeface="Verdana" panose="020B0604030504040204" pitchFamily="34" charset="0"/>
                <a:ea typeface="Verdana" panose="020B0604030504040204" pitchFamily="34" charset="0"/>
              </a:rPr>
              <a:t>.</a:t>
            </a:r>
          </a:p>
          <a:p>
            <a:pPr marL="0" indent="0">
              <a:buNone/>
            </a:pPr>
            <a:endParaRPr lang="en-US" sz="1600" dirty="0">
              <a:highlight>
                <a:srgbClr val="FFFFFF"/>
              </a:highlight>
              <a:latin typeface="Verdana" panose="020B0604030504040204" pitchFamily="34" charset="0"/>
              <a:ea typeface="Verdana" panose="020B0604030504040204" pitchFamily="34" charset="0"/>
            </a:endParaRPr>
          </a:p>
          <a:p>
            <a:pPr marL="0" indent="0">
              <a:buNone/>
            </a:pPr>
            <a:br>
              <a:rPr lang="en-US" sz="1600" dirty="0">
                <a:highlight>
                  <a:srgbClr val="FFFFFF"/>
                </a:highlight>
                <a:latin typeface="Verdana" panose="020B0604030504040204" pitchFamily="34" charset="0"/>
                <a:ea typeface="Verdana" panose="020B0604030504040204" pitchFamily="34" charset="0"/>
              </a:rPr>
            </a:br>
            <a:r>
              <a:rPr lang="en-US" sz="1600" dirty="0">
                <a:highlight>
                  <a:srgbClr val="FFFFFF"/>
                </a:highlight>
                <a:latin typeface="Verdana" panose="020B0604030504040204" pitchFamily="34" charset="0"/>
                <a:ea typeface="Verdana" panose="020B0604030504040204" pitchFamily="34" charset="0"/>
              </a:rPr>
              <a:t>Start </a:t>
            </a:r>
            <a:r>
              <a:rPr lang="en-US" sz="1600" dirty="0" err="1">
                <a:highlight>
                  <a:srgbClr val="FFFFFF"/>
                </a:highlight>
                <a:latin typeface="Verdana" panose="020B0604030504040204" pitchFamily="34" charset="0"/>
                <a:ea typeface="Verdana" panose="020B0604030504040204" pitchFamily="34" charset="0"/>
              </a:rPr>
              <a:t>consultatie</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netwerkdag</a:t>
            </a:r>
            <a:r>
              <a:rPr lang="en-US" sz="1600" dirty="0">
                <a:highlight>
                  <a:srgbClr val="FFFFFF"/>
                </a:highlight>
                <a:latin typeface="Verdana" panose="020B0604030504040204" pitchFamily="34" charset="0"/>
                <a:ea typeface="Verdana" panose="020B0604030504040204" pitchFamily="34" charset="0"/>
              </a:rPr>
              <a:t> van 16 </a:t>
            </a:r>
            <a:r>
              <a:rPr lang="en-US" sz="1600" dirty="0" err="1">
                <a:highlight>
                  <a:srgbClr val="FFFFFF"/>
                </a:highlight>
                <a:latin typeface="Verdana" panose="020B0604030504040204" pitchFamily="34" charset="0"/>
                <a:ea typeface="Verdana" panose="020B0604030504040204" pitchFamily="34" charset="0"/>
              </a:rPr>
              <a:t>mei</a:t>
            </a:r>
            <a:r>
              <a:rPr lang="en-US" sz="1600" dirty="0">
                <a:highlight>
                  <a:srgbClr val="FFFFFF"/>
                </a:highlight>
                <a:latin typeface="Verdana" panose="020B0604030504040204" pitchFamily="34" charset="0"/>
                <a:ea typeface="Verdana" panose="020B0604030504040204" pitchFamily="34" charset="0"/>
              </a:rPr>
              <a:t> 2024		</a:t>
            </a:r>
          </a:p>
          <a:p>
            <a:pPr marL="0" indent="0">
              <a:buNone/>
            </a:pPr>
            <a:r>
              <a:rPr lang="en-US" sz="1600" dirty="0" err="1">
                <a:highlight>
                  <a:srgbClr val="FFFFFF"/>
                </a:highlight>
                <a:latin typeface="Verdana" panose="020B0604030504040204" pitchFamily="34" charset="0"/>
                <a:ea typeface="Verdana" panose="020B0604030504040204" pitchFamily="34" charset="0"/>
              </a:rPr>
              <a:t>Voorstel</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rond</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samenwerking</a:t>
            </a:r>
            <a:r>
              <a:rPr lang="en-US" sz="1600" dirty="0">
                <a:highlight>
                  <a:srgbClr val="FFFFFF"/>
                </a:highlight>
                <a:latin typeface="Verdana" panose="020B0604030504040204" pitchFamily="34" charset="0"/>
                <a:ea typeface="Verdana" panose="020B0604030504040204" pitchFamily="34" charset="0"/>
              </a:rPr>
              <a:t> met </a:t>
            </a:r>
            <a:r>
              <a:rPr lang="en-US" sz="1600" dirty="0" err="1">
                <a:highlight>
                  <a:srgbClr val="FFFFFF"/>
                </a:highlight>
                <a:latin typeface="Verdana" panose="020B0604030504040204" pitchFamily="34" charset="0"/>
                <a:ea typeface="Verdana" panose="020B0604030504040204" pitchFamily="34" charset="0"/>
              </a:rPr>
              <a:t>andere</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organisatie</a:t>
            </a:r>
            <a:r>
              <a:rPr lang="en-US" sz="1600" dirty="0">
                <a:highlight>
                  <a:srgbClr val="FFFFFF"/>
                </a:highlight>
                <a:latin typeface="Verdana" panose="020B0604030504040204" pitchFamily="34" charset="0"/>
                <a:ea typeface="Verdana" panose="020B0604030504040204" pitchFamily="34" charset="0"/>
              </a:rPr>
              <a:t>)</a:t>
            </a:r>
            <a:r>
              <a:rPr lang="en-US" sz="1600" dirty="0" err="1">
                <a:highlight>
                  <a:srgbClr val="FFFFFF"/>
                </a:highlight>
                <a:latin typeface="Verdana" panose="020B0604030504040204" pitchFamily="34" charset="0"/>
                <a:ea typeface="Verdana" panose="020B0604030504040204" pitchFamily="34" charset="0"/>
              </a:rPr>
              <a:t>netwerken</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januari</a:t>
            </a:r>
            <a:r>
              <a:rPr lang="en-US" sz="1600" dirty="0">
                <a:highlight>
                  <a:srgbClr val="FFFFFF"/>
                </a:highlight>
                <a:latin typeface="Verdana" panose="020B0604030504040204" pitchFamily="34" charset="0"/>
                <a:ea typeface="Verdana" panose="020B0604030504040204" pitchFamily="34" charset="0"/>
              </a:rPr>
              <a:t> 2025</a:t>
            </a:r>
          </a:p>
          <a:p>
            <a:pPr marL="0" indent="0">
              <a:buNone/>
            </a:pPr>
            <a:r>
              <a:rPr lang="en-US" sz="1600" dirty="0" err="1">
                <a:highlight>
                  <a:srgbClr val="FFFFFF"/>
                </a:highlight>
                <a:latin typeface="Verdana" panose="020B0604030504040204" pitchFamily="34" charset="0"/>
                <a:ea typeface="Verdana" panose="020B0604030504040204" pitchFamily="34" charset="0"/>
              </a:rPr>
              <a:t>Definitief</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voorstel</a:t>
            </a:r>
            <a:r>
              <a:rPr lang="en-US" sz="1600" dirty="0">
                <a:highlight>
                  <a:srgbClr val="FFFFFF"/>
                </a:highlight>
                <a:latin typeface="Verdana" panose="020B0604030504040204" pitchFamily="34" charset="0"/>
                <a:ea typeface="Verdana" panose="020B0604030504040204" pitchFamily="34" charset="0"/>
              </a:rPr>
              <a:t>: 1 </a:t>
            </a:r>
            <a:r>
              <a:rPr lang="en-US" sz="1600" dirty="0" err="1">
                <a:highlight>
                  <a:srgbClr val="FFFFFF"/>
                </a:highlight>
                <a:latin typeface="Verdana" panose="020B0604030504040204" pitchFamily="34" charset="0"/>
                <a:ea typeface="Verdana" panose="020B0604030504040204" pitchFamily="34" charset="0"/>
              </a:rPr>
              <a:t>mei</a:t>
            </a:r>
            <a:r>
              <a:rPr lang="en-US" sz="1600" dirty="0">
                <a:highlight>
                  <a:srgbClr val="FFFFFF"/>
                </a:highlight>
                <a:latin typeface="Verdana" panose="020B0604030504040204" pitchFamily="34" charset="0"/>
                <a:ea typeface="Verdana" panose="020B0604030504040204" pitchFamily="34" charset="0"/>
              </a:rPr>
              <a:t> 2025</a:t>
            </a:r>
          </a:p>
        </p:txBody>
      </p:sp>
      <p:sp>
        <p:nvSpPr>
          <p:cNvPr id="15" name="Ovaal 14">
            <a:extLst>
              <a:ext uri="{FF2B5EF4-FFF2-40B4-BE49-F238E27FC236}">
                <a16:creationId xmlns:a16="http://schemas.microsoft.com/office/drawing/2014/main" id="{17CA8163-1804-4C69-9713-662835848420}"/>
              </a:ext>
            </a:extLst>
          </p:cNvPr>
          <p:cNvSpPr/>
          <p:nvPr/>
        </p:nvSpPr>
        <p:spPr>
          <a:xfrm>
            <a:off x="1326678" y="1993138"/>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16" name="Tekstvak 15">
            <a:extLst>
              <a:ext uri="{FF2B5EF4-FFF2-40B4-BE49-F238E27FC236}">
                <a16:creationId xmlns:a16="http://schemas.microsoft.com/office/drawing/2014/main" id="{6DC72D5F-78C4-4893-A0AA-A8D11C8AAEF0}"/>
              </a:ext>
            </a:extLst>
          </p:cNvPr>
          <p:cNvSpPr txBox="1"/>
          <p:nvPr/>
        </p:nvSpPr>
        <p:spPr>
          <a:xfrm>
            <a:off x="1326678" y="2209320"/>
            <a:ext cx="1650496" cy="369332"/>
          </a:xfrm>
          <a:prstGeom prst="rect">
            <a:avLst/>
          </a:prstGeom>
          <a:noFill/>
        </p:spPr>
        <p:txBody>
          <a:bodyPr wrap="square" rtlCol="0">
            <a:spAutoFit/>
          </a:bodyPr>
          <a:lstStyle/>
          <a:p>
            <a:pPr algn="ctr"/>
            <a:r>
              <a:rPr lang="nl-NL" dirty="0">
                <a:solidFill>
                  <a:srgbClr val="FFFFFF"/>
                </a:solidFill>
                <a:latin typeface="Verdana" panose="020B0604030504040204" pitchFamily="34" charset="0"/>
                <a:ea typeface="Verdana" panose="020B0604030504040204" pitchFamily="34" charset="0"/>
              </a:rPr>
              <a:t>Doel</a:t>
            </a:r>
            <a:endParaRPr lang="nl-BE" dirty="0">
              <a:solidFill>
                <a:srgbClr val="FFFFFF"/>
              </a:solidFill>
              <a:latin typeface="Verdana" panose="020B0604030504040204" pitchFamily="34" charset="0"/>
              <a:ea typeface="Verdana" panose="020B0604030504040204" pitchFamily="34" charset="0"/>
            </a:endParaRPr>
          </a:p>
        </p:txBody>
      </p:sp>
      <p:sp>
        <p:nvSpPr>
          <p:cNvPr id="17" name="Ovaal 16">
            <a:extLst>
              <a:ext uri="{FF2B5EF4-FFF2-40B4-BE49-F238E27FC236}">
                <a16:creationId xmlns:a16="http://schemas.microsoft.com/office/drawing/2014/main" id="{6B002659-10A7-4839-A1D2-DCC13CD63F7B}"/>
              </a:ext>
            </a:extLst>
          </p:cNvPr>
          <p:cNvSpPr/>
          <p:nvPr/>
        </p:nvSpPr>
        <p:spPr>
          <a:xfrm>
            <a:off x="1326677" y="3496462"/>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18" name="Tekstvak 17">
            <a:extLst>
              <a:ext uri="{FF2B5EF4-FFF2-40B4-BE49-F238E27FC236}">
                <a16:creationId xmlns:a16="http://schemas.microsoft.com/office/drawing/2014/main" id="{111382A9-52FC-46AE-8932-74ED6ACCFE39}"/>
              </a:ext>
            </a:extLst>
          </p:cNvPr>
          <p:cNvSpPr txBox="1"/>
          <p:nvPr/>
        </p:nvSpPr>
        <p:spPr>
          <a:xfrm>
            <a:off x="1326677" y="3644446"/>
            <a:ext cx="1650496" cy="584775"/>
          </a:xfrm>
          <a:prstGeom prst="rect">
            <a:avLst/>
          </a:prstGeom>
          <a:noFill/>
        </p:spPr>
        <p:txBody>
          <a:bodyPr wrap="square" rtlCol="0">
            <a:spAutoFit/>
          </a:bodyPr>
          <a:lstStyle/>
          <a:p>
            <a:pPr algn="ctr"/>
            <a:r>
              <a:rPr lang="nl-NL" sz="1600" dirty="0">
                <a:solidFill>
                  <a:srgbClr val="FFFFFF"/>
                </a:solidFill>
                <a:latin typeface="Verdana" panose="020B0604030504040204" pitchFamily="34" charset="0"/>
                <a:ea typeface="Verdana" panose="020B0604030504040204" pitchFamily="34" charset="0"/>
              </a:rPr>
              <a:t>Beslissing &amp; consultatie</a:t>
            </a:r>
            <a:endParaRPr lang="nl-BE" sz="1600" dirty="0">
              <a:solidFill>
                <a:srgbClr val="FFFFFF"/>
              </a:solidFill>
              <a:latin typeface="Verdana" panose="020B0604030504040204" pitchFamily="34" charset="0"/>
              <a:ea typeface="Verdana" panose="020B0604030504040204" pitchFamily="34" charset="0"/>
            </a:endParaRPr>
          </a:p>
        </p:txBody>
      </p:sp>
      <p:sp>
        <p:nvSpPr>
          <p:cNvPr id="21" name="Ovaal 20">
            <a:extLst>
              <a:ext uri="{FF2B5EF4-FFF2-40B4-BE49-F238E27FC236}">
                <a16:creationId xmlns:a16="http://schemas.microsoft.com/office/drawing/2014/main" id="{F3265170-B3FD-406B-8B94-F8FB907F064E}"/>
              </a:ext>
            </a:extLst>
          </p:cNvPr>
          <p:cNvSpPr/>
          <p:nvPr/>
        </p:nvSpPr>
        <p:spPr>
          <a:xfrm>
            <a:off x="1326677" y="5085507"/>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22" name="Tekstvak 21">
            <a:extLst>
              <a:ext uri="{FF2B5EF4-FFF2-40B4-BE49-F238E27FC236}">
                <a16:creationId xmlns:a16="http://schemas.microsoft.com/office/drawing/2014/main" id="{AC0A1FE1-D35B-4364-951D-66825F872110}"/>
              </a:ext>
            </a:extLst>
          </p:cNvPr>
          <p:cNvSpPr txBox="1"/>
          <p:nvPr/>
        </p:nvSpPr>
        <p:spPr>
          <a:xfrm>
            <a:off x="1326677" y="5301689"/>
            <a:ext cx="1650496" cy="369332"/>
          </a:xfrm>
          <a:prstGeom prst="rect">
            <a:avLst/>
          </a:prstGeom>
          <a:noFill/>
        </p:spPr>
        <p:txBody>
          <a:bodyPr wrap="square" rtlCol="0">
            <a:spAutoFit/>
          </a:bodyPr>
          <a:lstStyle/>
          <a:p>
            <a:pPr algn="ctr"/>
            <a:r>
              <a:rPr lang="nl-NL" dirty="0">
                <a:solidFill>
                  <a:srgbClr val="FFFFFF"/>
                </a:solidFill>
                <a:latin typeface="Verdana" panose="020B0604030504040204" pitchFamily="34" charset="0"/>
                <a:ea typeface="Verdana" panose="020B0604030504040204" pitchFamily="34" charset="0"/>
              </a:rPr>
              <a:t>Tijdspad</a:t>
            </a:r>
            <a:endParaRPr lang="nl-BE" dirty="0">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5828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D53C48-4FD7-ED06-AEFD-E81C9745B6AB}"/>
              </a:ext>
            </a:extLst>
          </p:cNvPr>
          <p:cNvSpPr>
            <a:spLocks noGrp="1"/>
          </p:cNvSpPr>
          <p:nvPr>
            <p:ph type="title"/>
          </p:nvPr>
        </p:nvSpPr>
        <p:spPr>
          <a:xfrm>
            <a:off x="836680" y="788294"/>
            <a:ext cx="8087605" cy="530536"/>
          </a:xfrm>
        </p:spPr>
        <p:txBody>
          <a:bodyPr>
            <a:normAutofit/>
          </a:bodyPr>
          <a:lstStyle/>
          <a:p>
            <a:r>
              <a:rPr lang="nl-NL" sz="3200" dirty="0">
                <a:solidFill>
                  <a:srgbClr val="6CAB35"/>
                </a:solidFill>
                <a:latin typeface="Lintel" panose="02000000000000000000" pitchFamily="2" charset="0"/>
                <a:ea typeface="+mj-ea"/>
                <a:cs typeface="+mj-cs"/>
              </a:rPr>
              <a:t>Werf</a:t>
            </a:r>
            <a:r>
              <a:rPr lang="nl-NL" sz="3200" dirty="0">
                <a:solidFill>
                  <a:srgbClr val="6CAB35"/>
                </a:solidFill>
                <a:latin typeface="Lintel" panose="02000000000000000000" pitchFamily="2" charset="0"/>
              </a:rPr>
              <a:t> </a:t>
            </a:r>
            <a:r>
              <a:rPr lang="nl-NL" sz="3200" dirty="0">
                <a:solidFill>
                  <a:srgbClr val="6CAB35"/>
                </a:solidFill>
                <a:latin typeface="Lintel" panose="02000000000000000000" pitchFamily="2" charset="0"/>
                <a:ea typeface="+mj-ea"/>
                <a:cs typeface="+mj-cs"/>
              </a:rPr>
              <a:t>engagement en lidmaatschap</a:t>
            </a:r>
            <a:endParaRPr lang="nl-BE" sz="3200" dirty="0">
              <a:solidFill>
                <a:srgbClr val="6CAB35"/>
              </a:solidFill>
              <a:latin typeface="Lintel" panose="02000000000000000000" pitchFamily="2" charset="0"/>
              <a:ea typeface="+mj-ea"/>
              <a:cs typeface="+mj-cs"/>
            </a:endParaRPr>
          </a:p>
        </p:txBody>
      </p:sp>
      <p:pic>
        <p:nvPicPr>
          <p:cNvPr id="8" name="Afbeelding 7">
            <a:extLst>
              <a:ext uri="{FF2B5EF4-FFF2-40B4-BE49-F238E27FC236}">
                <a16:creationId xmlns:a16="http://schemas.microsoft.com/office/drawing/2014/main" id="{8CE674B0-B376-403C-9DCE-BE0DB10F3296}"/>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cxnSp>
        <p:nvCxnSpPr>
          <p:cNvPr id="3" name="Rechte verbindingslijn 2">
            <a:extLst>
              <a:ext uri="{FF2B5EF4-FFF2-40B4-BE49-F238E27FC236}">
                <a16:creationId xmlns:a16="http://schemas.microsoft.com/office/drawing/2014/main" id="{1BA800B1-C493-12C6-EB8B-1FF9EB116897}"/>
              </a:ext>
            </a:extLst>
          </p:cNvPr>
          <p:cNvCxnSpPr/>
          <p:nvPr/>
        </p:nvCxnSpPr>
        <p:spPr>
          <a:xfrm>
            <a:off x="0" y="1527684"/>
            <a:ext cx="12192000" cy="0"/>
          </a:xfrm>
          <a:prstGeom prst="line">
            <a:avLst/>
          </a:prstGeom>
          <a:ln w="63500">
            <a:solidFill>
              <a:srgbClr val="BFCFD7"/>
            </a:solidFill>
          </a:ln>
        </p:spPr>
        <p:style>
          <a:lnRef idx="1">
            <a:schemeClr val="accent1"/>
          </a:lnRef>
          <a:fillRef idx="0">
            <a:schemeClr val="accent1"/>
          </a:fillRef>
          <a:effectRef idx="0">
            <a:schemeClr val="accent1"/>
          </a:effectRef>
          <a:fontRef idx="minor">
            <a:schemeClr val="tx1"/>
          </a:fontRef>
        </p:style>
      </p:cxnSp>
      <p:sp>
        <p:nvSpPr>
          <p:cNvPr id="6" name="Ovaal 5">
            <a:extLst>
              <a:ext uri="{FF2B5EF4-FFF2-40B4-BE49-F238E27FC236}">
                <a16:creationId xmlns:a16="http://schemas.microsoft.com/office/drawing/2014/main" id="{86BAF2EA-742F-F920-7F24-3FA6D95E3B8D}"/>
              </a:ext>
            </a:extLst>
          </p:cNvPr>
          <p:cNvSpPr/>
          <p:nvPr/>
        </p:nvSpPr>
        <p:spPr>
          <a:xfrm>
            <a:off x="1868131" y="1291711"/>
            <a:ext cx="448595" cy="448595"/>
          </a:xfrm>
          <a:prstGeom prst="ellipse">
            <a:avLst/>
          </a:prstGeom>
          <a:solidFill>
            <a:srgbClr val="6CAB35"/>
          </a:solidFill>
          <a:ln>
            <a:solidFill>
              <a:srgbClr val="6CA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inhoud 4">
            <a:extLst>
              <a:ext uri="{FF2B5EF4-FFF2-40B4-BE49-F238E27FC236}">
                <a16:creationId xmlns:a16="http://schemas.microsoft.com/office/drawing/2014/main" id="{99382D43-5329-D6E7-1117-C4A84034246B}"/>
              </a:ext>
            </a:extLst>
          </p:cNvPr>
          <p:cNvSpPr txBox="1">
            <a:spLocks/>
          </p:cNvSpPr>
          <p:nvPr/>
        </p:nvSpPr>
        <p:spPr>
          <a:xfrm>
            <a:off x="3189179" y="2123090"/>
            <a:ext cx="9002821" cy="4330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err="1">
                <a:highlight>
                  <a:srgbClr val="FFFFFF"/>
                </a:highlight>
                <a:latin typeface="Verdana" panose="020B0604030504040204" pitchFamily="34" charset="0"/>
                <a:ea typeface="Verdana" panose="020B0604030504040204" pitchFamily="34" charset="0"/>
              </a:rPr>
              <a:t>Herziening</a:t>
            </a:r>
            <a:r>
              <a:rPr lang="en-US" sz="1600" dirty="0">
                <a:highlight>
                  <a:srgbClr val="FFFFFF"/>
                </a:highlight>
                <a:latin typeface="Verdana" panose="020B0604030504040204" pitchFamily="34" charset="0"/>
                <a:ea typeface="Verdana" panose="020B0604030504040204" pitchFamily="34" charset="0"/>
              </a:rPr>
              <a:t> en </a:t>
            </a:r>
            <a:r>
              <a:rPr lang="en-US" sz="1600" dirty="0" err="1">
                <a:highlight>
                  <a:srgbClr val="FFFFFF"/>
                </a:highlight>
                <a:latin typeface="Verdana" panose="020B0604030504040204" pitchFamily="34" charset="0"/>
                <a:ea typeface="Verdana" panose="020B0604030504040204" pitchFamily="34" charset="0"/>
              </a:rPr>
              <a:t>versterking</a:t>
            </a:r>
            <a:r>
              <a:rPr lang="en-US" sz="1600" dirty="0">
                <a:highlight>
                  <a:srgbClr val="FFFFFF"/>
                </a:highlight>
                <a:latin typeface="Verdana" panose="020B0604030504040204" pitchFamily="34" charset="0"/>
                <a:ea typeface="Verdana" panose="020B0604030504040204" pitchFamily="34" charset="0"/>
              </a:rPr>
              <a:t> van het </a:t>
            </a:r>
            <a:r>
              <a:rPr lang="en-US" sz="1600" dirty="0" err="1">
                <a:highlight>
                  <a:srgbClr val="FFFFFF"/>
                </a:highlight>
                <a:latin typeface="Verdana" panose="020B0604030504040204" pitchFamily="34" charset="0"/>
                <a:ea typeface="Verdana" panose="020B0604030504040204" pitchFamily="34" charset="0"/>
              </a:rPr>
              <a:t>netwerk</a:t>
            </a:r>
            <a:r>
              <a:rPr lang="en-US" sz="1600" dirty="0">
                <a:highlight>
                  <a:srgbClr val="FFFFFF"/>
                </a:highlight>
                <a:latin typeface="Verdana" panose="020B0604030504040204" pitchFamily="34" charset="0"/>
                <a:ea typeface="Verdana" panose="020B0604030504040204" pitchFamily="34" charset="0"/>
              </a:rPr>
              <a:t> en het </a:t>
            </a:r>
            <a:r>
              <a:rPr lang="en-US" sz="1600" dirty="0" err="1">
                <a:highlight>
                  <a:srgbClr val="FFFFFF"/>
                </a:highlight>
                <a:latin typeface="Verdana" panose="020B0604030504040204" pitchFamily="34" charset="0"/>
                <a:ea typeface="Verdana" panose="020B0604030504040204" pitchFamily="34" charset="0"/>
              </a:rPr>
              <a:t>lidmaatschapsmodel</a:t>
            </a:r>
            <a:r>
              <a:rPr lang="en-US" sz="1600" dirty="0">
                <a:highlight>
                  <a:srgbClr val="FFFFFF"/>
                </a:highlight>
                <a:latin typeface="Verdana" panose="020B0604030504040204" pitchFamily="34" charset="0"/>
                <a:ea typeface="Verdana" panose="020B0604030504040204" pitchFamily="34" charset="0"/>
              </a:rPr>
              <a:t> van de Taborgroep. </a:t>
            </a:r>
          </a:p>
          <a:p>
            <a:pPr marL="0" indent="0">
              <a:buNone/>
            </a:pPr>
            <a:endParaRPr lang="en-US" sz="1600" dirty="0">
              <a:highlight>
                <a:srgbClr val="FFFFFF"/>
              </a:highlight>
              <a:latin typeface="Verdana" panose="020B0604030504040204" pitchFamily="34" charset="0"/>
              <a:ea typeface="Verdana" panose="020B0604030504040204" pitchFamily="34" charset="0"/>
            </a:endParaRPr>
          </a:p>
          <a:p>
            <a:pPr marL="0" indent="0">
              <a:buNone/>
            </a:pPr>
            <a:endParaRPr lang="en-US" sz="1600" dirty="0">
              <a:highlight>
                <a:srgbClr val="FFFFFF"/>
              </a:highlight>
              <a:latin typeface="Verdana" panose="020B0604030504040204" pitchFamily="34" charset="0"/>
              <a:ea typeface="Verdana" panose="020B0604030504040204" pitchFamily="34" charset="0"/>
            </a:endParaRPr>
          </a:p>
          <a:p>
            <a:pPr marL="0" indent="0">
              <a:buNone/>
            </a:pPr>
            <a:r>
              <a:rPr lang="en-US" sz="1600" dirty="0" err="1">
                <a:highlight>
                  <a:srgbClr val="FFFFFF"/>
                </a:highlight>
                <a:latin typeface="Verdana" panose="020B0604030504040204" pitchFamily="34" charset="0"/>
                <a:ea typeface="Verdana" panose="020B0604030504040204" pitchFamily="34" charset="0"/>
              </a:rPr>
              <a:t>Beslissers</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Bestuursorgaan</a:t>
            </a:r>
            <a:r>
              <a:rPr lang="en-US" sz="1600" dirty="0">
                <a:highlight>
                  <a:srgbClr val="FFFFFF"/>
                </a:highlight>
                <a:latin typeface="Verdana" panose="020B0604030504040204" pitchFamily="34" charset="0"/>
                <a:ea typeface="Verdana" panose="020B0604030504040204" pitchFamily="34" charset="0"/>
              </a:rPr>
              <a:t> en AV van de Taborgroep. </a:t>
            </a:r>
          </a:p>
          <a:p>
            <a:pPr marL="0" indent="0">
              <a:buNone/>
            </a:pPr>
            <a:r>
              <a:rPr lang="en-US" sz="1600" dirty="0" err="1">
                <a:highlight>
                  <a:srgbClr val="FFFFFF"/>
                </a:highlight>
                <a:latin typeface="Verdana" panose="020B0604030504040204" pitchFamily="34" charset="0"/>
                <a:ea typeface="Verdana" panose="020B0604030504040204" pitchFamily="34" charset="0"/>
              </a:rPr>
              <a:t>Consultatie</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Beleidsadviesgroep</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bestuurders</a:t>
            </a:r>
            <a:r>
              <a:rPr lang="en-US" sz="1600" dirty="0">
                <a:highlight>
                  <a:srgbClr val="FFFFFF"/>
                </a:highlight>
                <a:latin typeface="Verdana" panose="020B0604030504040204" pitchFamily="34" charset="0"/>
                <a:ea typeface="Verdana" panose="020B0604030504040204" pitchFamily="34" charset="0"/>
              </a:rPr>
              <a:t> (van Taborgroep) en team. </a:t>
            </a:r>
          </a:p>
          <a:p>
            <a:pPr marL="0" indent="0">
              <a:buNone/>
            </a:pPr>
            <a:r>
              <a:rPr lang="en-US" sz="1600" dirty="0">
                <a:highlight>
                  <a:srgbClr val="FFFFFF"/>
                </a:highlight>
                <a:latin typeface="Verdana" panose="020B0604030504040204" pitchFamily="34" charset="0"/>
                <a:ea typeface="Verdana" panose="020B0604030504040204" pitchFamily="34" charset="0"/>
              </a:rPr>
              <a:t>Trekker: </a:t>
            </a:r>
            <a:r>
              <a:rPr lang="en-US" sz="1600" dirty="0" err="1">
                <a:highlight>
                  <a:srgbClr val="FFFFFF"/>
                </a:highlight>
                <a:latin typeface="Verdana" panose="020B0604030504040204" pitchFamily="34" charset="0"/>
                <a:ea typeface="Verdana" panose="020B0604030504040204" pitchFamily="34" charset="0"/>
              </a:rPr>
              <a:t>voorzitter</a:t>
            </a:r>
            <a:r>
              <a:rPr lang="en-US" sz="1600" dirty="0">
                <a:highlight>
                  <a:srgbClr val="FFFFFF"/>
                </a:highlight>
                <a:latin typeface="Verdana" panose="020B0604030504040204" pitchFamily="34" charset="0"/>
                <a:ea typeface="Verdana" panose="020B0604030504040204" pitchFamily="34" charset="0"/>
              </a:rPr>
              <a:t> en </a:t>
            </a:r>
            <a:r>
              <a:rPr lang="en-US" sz="1600" dirty="0" err="1">
                <a:highlight>
                  <a:srgbClr val="FFFFFF"/>
                </a:highlight>
                <a:latin typeface="Verdana" panose="020B0604030504040204" pitchFamily="34" charset="0"/>
                <a:ea typeface="Verdana" panose="020B0604030504040204" pitchFamily="34" charset="0"/>
              </a:rPr>
              <a:t>zakelijk</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directeur</a:t>
            </a:r>
            <a:r>
              <a:rPr lang="en-US" sz="1600" dirty="0">
                <a:highlight>
                  <a:srgbClr val="FFFFFF"/>
                </a:highlight>
                <a:latin typeface="Verdana" panose="020B0604030504040204" pitchFamily="34" charset="0"/>
                <a:ea typeface="Verdana" panose="020B0604030504040204" pitchFamily="34" charset="0"/>
              </a:rPr>
              <a:t>; met </a:t>
            </a:r>
            <a:r>
              <a:rPr lang="en-US" sz="1600" dirty="0" err="1">
                <a:highlight>
                  <a:srgbClr val="FFFFFF"/>
                </a:highlight>
                <a:latin typeface="Verdana" panose="020B0604030504040204" pitchFamily="34" charset="0"/>
                <a:ea typeface="Verdana" panose="020B0604030504040204" pitchFamily="34" charset="0"/>
              </a:rPr>
              <a:t>netwerkdirecteur</a:t>
            </a:r>
            <a:r>
              <a:rPr lang="en-US" sz="1600" dirty="0">
                <a:highlight>
                  <a:srgbClr val="FFFFFF"/>
                </a:highlight>
                <a:latin typeface="Verdana" panose="020B0604030504040204" pitchFamily="34" charset="0"/>
                <a:ea typeface="Verdana" panose="020B0604030504040204" pitchFamily="34" charset="0"/>
              </a:rPr>
              <a:t> in co-pilotage </a:t>
            </a:r>
            <a:r>
              <a:rPr lang="en-US" sz="1600" dirty="0" err="1">
                <a:highlight>
                  <a:srgbClr val="FFFFFF"/>
                </a:highlight>
                <a:latin typeface="Verdana" panose="020B0604030504040204" pitchFamily="34" charset="0"/>
                <a:ea typeface="Verdana" panose="020B0604030504040204" pitchFamily="34" charset="0"/>
              </a:rPr>
              <a:t>versterkt</a:t>
            </a:r>
            <a:r>
              <a:rPr lang="en-US" sz="1600" dirty="0">
                <a:highlight>
                  <a:srgbClr val="FFFFFF"/>
                </a:highlight>
                <a:latin typeface="Verdana" panose="020B0604030504040204" pitchFamily="34" charset="0"/>
                <a:ea typeface="Verdana" panose="020B0604030504040204" pitchFamily="34" charset="0"/>
              </a:rPr>
              <a:t> door team SEO en </a:t>
            </a:r>
            <a:r>
              <a:rPr lang="en-US" sz="1600" dirty="0" err="1">
                <a:highlight>
                  <a:srgbClr val="FFFFFF"/>
                </a:highlight>
                <a:latin typeface="Verdana" panose="020B0604030504040204" pitchFamily="34" charset="0"/>
                <a:ea typeface="Verdana" panose="020B0604030504040204" pitchFamily="34" charset="0"/>
              </a:rPr>
              <a:t>bestuursleden</a:t>
            </a:r>
            <a:r>
              <a:rPr lang="en-US" sz="1600" dirty="0">
                <a:highlight>
                  <a:srgbClr val="FFFFFF"/>
                </a:highlight>
                <a:latin typeface="Verdana" panose="020B0604030504040204" pitchFamily="34" charset="0"/>
                <a:ea typeface="Verdana" panose="020B0604030504040204" pitchFamily="34" charset="0"/>
              </a:rPr>
              <a:t>. </a:t>
            </a:r>
          </a:p>
          <a:p>
            <a:pPr marL="0"/>
            <a:endParaRPr lang="en-US" sz="1600" dirty="0">
              <a:highlight>
                <a:srgbClr val="FFFFFF"/>
              </a:highlight>
              <a:latin typeface="Verdana" panose="020B0604030504040204" pitchFamily="34" charset="0"/>
              <a:ea typeface="Verdana" panose="020B0604030504040204" pitchFamily="34" charset="0"/>
            </a:endParaRPr>
          </a:p>
          <a:p>
            <a:pPr marL="0" indent="0">
              <a:buNone/>
            </a:pPr>
            <a:endParaRPr lang="en-US" sz="1600" dirty="0">
              <a:highlight>
                <a:srgbClr val="FFFFFF"/>
              </a:highlight>
              <a:latin typeface="Verdana" panose="020B0604030504040204" pitchFamily="34" charset="0"/>
              <a:ea typeface="Verdana" panose="020B0604030504040204" pitchFamily="34" charset="0"/>
            </a:endParaRPr>
          </a:p>
          <a:p>
            <a:pPr marL="0" indent="0">
              <a:buNone/>
            </a:pPr>
            <a:r>
              <a:rPr lang="en-US" sz="1600" dirty="0">
                <a:highlight>
                  <a:srgbClr val="FFFFFF"/>
                </a:highlight>
                <a:latin typeface="Verdana" panose="020B0604030504040204" pitchFamily="34" charset="0"/>
                <a:ea typeface="Verdana" panose="020B0604030504040204" pitchFamily="34" charset="0"/>
              </a:rPr>
              <a:t>Start </a:t>
            </a:r>
            <a:r>
              <a:rPr lang="en-US" sz="1600" dirty="0" err="1">
                <a:highlight>
                  <a:srgbClr val="FFFFFF"/>
                </a:highlight>
                <a:latin typeface="Verdana" panose="020B0604030504040204" pitchFamily="34" charset="0"/>
                <a:ea typeface="Verdana" panose="020B0604030504040204" pitchFamily="34" charset="0"/>
              </a:rPr>
              <a:t>consultatie</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netwerkdag</a:t>
            </a:r>
            <a:r>
              <a:rPr lang="en-US" sz="1600" dirty="0">
                <a:highlight>
                  <a:srgbClr val="FFFFFF"/>
                </a:highlight>
                <a:latin typeface="Verdana" panose="020B0604030504040204" pitchFamily="34" charset="0"/>
                <a:ea typeface="Verdana" panose="020B0604030504040204" pitchFamily="34" charset="0"/>
              </a:rPr>
              <a:t> van 16 </a:t>
            </a:r>
            <a:r>
              <a:rPr lang="en-US" sz="1600" dirty="0" err="1">
                <a:highlight>
                  <a:srgbClr val="FFFFFF"/>
                </a:highlight>
                <a:latin typeface="Verdana" panose="020B0604030504040204" pitchFamily="34" charset="0"/>
                <a:ea typeface="Verdana" panose="020B0604030504040204" pitchFamily="34" charset="0"/>
              </a:rPr>
              <a:t>mei</a:t>
            </a:r>
            <a:r>
              <a:rPr lang="en-US" sz="1600" dirty="0">
                <a:highlight>
                  <a:srgbClr val="FFFFFF"/>
                </a:highlight>
                <a:latin typeface="Verdana" panose="020B0604030504040204" pitchFamily="34" charset="0"/>
                <a:ea typeface="Verdana" panose="020B0604030504040204" pitchFamily="34" charset="0"/>
              </a:rPr>
              <a:t> 2024</a:t>
            </a:r>
          </a:p>
          <a:p>
            <a:pPr marL="0" indent="0">
              <a:buNone/>
            </a:pPr>
            <a:r>
              <a:rPr lang="en-US" sz="1600" dirty="0">
                <a:highlight>
                  <a:srgbClr val="FFFFFF"/>
                </a:highlight>
                <a:latin typeface="Verdana" panose="020B0604030504040204" pitchFamily="34" charset="0"/>
                <a:ea typeface="Verdana" panose="020B0604030504040204" pitchFamily="34" charset="0"/>
              </a:rPr>
              <a:t>Start </a:t>
            </a:r>
            <a:r>
              <a:rPr lang="en-US" sz="1600" dirty="0" err="1">
                <a:highlight>
                  <a:srgbClr val="FFFFFF"/>
                </a:highlight>
                <a:latin typeface="Verdana" panose="020B0604030504040204" pitchFamily="34" charset="0"/>
                <a:ea typeface="Verdana" panose="020B0604030504040204" pitchFamily="34" charset="0"/>
              </a:rPr>
              <a:t>nieuw</a:t>
            </a:r>
            <a:r>
              <a:rPr lang="en-US" sz="1600" dirty="0">
                <a:highlight>
                  <a:srgbClr val="FFFFFF"/>
                </a:highlight>
                <a:latin typeface="Verdana" panose="020B0604030504040204" pitchFamily="34" charset="0"/>
                <a:ea typeface="Verdana" panose="020B0604030504040204" pitchFamily="34" charset="0"/>
              </a:rPr>
              <a:t> </a:t>
            </a:r>
            <a:r>
              <a:rPr lang="en-US" sz="1600" dirty="0" err="1">
                <a:highlight>
                  <a:srgbClr val="FFFFFF"/>
                </a:highlight>
                <a:latin typeface="Verdana" panose="020B0604030504040204" pitchFamily="34" charset="0"/>
                <a:ea typeface="Verdana" panose="020B0604030504040204" pitchFamily="34" charset="0"/>
              </a:rPr>
              <a:t>lidmaatschap</a:t>
            </a:r>
            <a:r>
              <a:rPr lang="en-US" sz="1600" dirty="0">
                <a:highlight>
                  <a:srgbClr val="FFFFFF"/>
                </a:highlight>
                <a:latin typeface="Verdana" panose="020B0604030504040204" pitchFamily="34" charset="0"/>
                <a:ea typeface="Verdana" panose="020B0604030504040204" pitchFamily="34" charset="0"/>
              </a:rPr>
              <a:t>: 1 </a:t>
            </a:r>
            <a:r>
              <a:rPr lang="en-US" sz="1600" dirty="0" err="1">
                <a:highlight>
                  <a:srgbClr val="FFFFFF"/>
                </a:highlight>
                <a:latin typeface="Verdana" panose="020B0604030504040204" pitchFamily="34" charset="0"/>
                <a:ea typeface="Verdana" panose="020B0604030504040204" pitchFamily="34" charset="0"/>
              </a:rPr>
              <a:t>januari</a:t>
            </a:r>
            <a:r>
              <a:rPr lang="en-US" sz="1600" dirty="0">
                <a:highlight>
                  <a:srgbClr val="FFFFFF"/>
                </a:highlight>
                <a:latin typeface="Verdana" panose="020B0604030504040204" pitchFamily="34" charset="0"/>
                <a:ea typeface="Verdana" panose="020B0604030504040204" pitchFamily="34" charset="0"/>
              </a:rPr>
              <a:t> 2026</a:t>
            </a:r>
          </a:p>
        </p:txBody>
      </p:sp>
      <p:sp>
        <p:nvSpPr>
          <p:cNvPr id="15" name="Ovaal 14">
            <a:extLst>
              <a:ext uri="{FF2B5EF4-FFF2-40B4-BE49-F238E27FC236}">
                <a16:creationId xmlns:a16="http://schemas.microsoft.com/office/drawing/2014/main" id="{7C5629B1-15DC-4BD5-91C0-164953295423}"/>
              </a:ext>
            </a:extLst>
          </p:cNvPr>
          <p:cNvSpPr/>
          <p:nvPr/>
        </p:nvSpPr>
        <p:spPr>
          <a:xfrm>
            <a:off x="1326678" y="1993138"/>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16" name="Tekstvak 15">
            <a:extLst>
              <a:ext uri="{FF2B5EF4-FFF2-40B4-BE49-F238E27FC236}">
                <a16:creationId xmlns:a16="http://schemas.microsoft.com/office/drawing/2014/main" id="{892FB462-FD6F-47FC-A707-16BDF2ECBF0F}"/>
              </a:ext>
            </a:extLst>
          </p:cNvPr>
          <p:cNvSpPr txBox="1"/>
          <p:nvPr/>
        </p:nvSpPr>
        <p:spPr>
          <a:xfrm>
            <a:off x="1326678" y="2209320"/>
            <a:ext cx="1650496" cy="369332"/>
          </a:xfrm>
          <a:prstGeom prst="rect">
            <a:avLst/>
          </a:prstGeom>
          <a:noFill/>
        </p:spPr>
        <p:txBody>
          <a:bodyPr wrap="square" rtlCol="0">
            <a:spAutoFit/>
          </a:bodyPr>
          <a:lstStyle/>
          <a:p>
            <a:pPr algn="ctr"/>
            <a:r>
              <a:rPr lang="nl-NL" dirty="0">
                <a:solidFill>
                  <a:srgbClr val="FFFFFF"/>
                </a:solidFill>
                <a:latin typeface="Verdana" panose="020B0604030504040204" pitchFamily="34" charset="0"/>
                <a:ea typeface="Verdana" panose="020B0604030504040204" pitchFamily="34" charset="0"/>
              </a:rPr>
              <a:t>Doel</a:t>
            </a:r>
            <a:endParaRPr lang="nl-BE" dirty="0">
              <a:solidFill>
                <a:srgbClr val="FFFFFF"/>
              </a:solidFill>
              <a:latin typeface="Verdana" panose="020B0604030504040204" pitchFamily="34" charset="0"/>
              <a:ea typeface="Verdana" panose="020B0604030504040204" pitchFamily="34" charset="0"/>
            </a:endParaRPr>
          </a:p>
        </p:txBody>
      </p:sp>
      <p:sp>
        <p:nvSpPr>
          <p:cNvPr id="17" name="Ovaal 16">
            <a:extLst>
              <a:ext uri="{FF2B5EF4-FFF2-40B4-BE49-F238E27FC236}">
                <a16:creationId xmlns:a16="http://schemas.microsoft.com/office/drawing/2014/main" id="{46C16568-2425-4410-B046-70BED8409703}"/>
              </a:ext>
            </a:extLst>
          </p:cNvPr>
          <p:cNvSpPr/>
          <p:nvPr/>
        </p:nvSpPr>
        <p:spPr>
          <a:xfrm>
            <a:off x="1326677" y="3496462"/>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18" name="Tekstvak 17">
            <a:extLst>
              <a:ext uri="{FF2B5EF4-FFF2-40B4-BE49-F238E27FC236}">
                <a16:creationId xmlns:a16="http://schemas.microsoft.com/office/drawing/2014/main" id="{4715D0CB-030E-43AC-878C-751F14DADACC}"/>
              </a:ext>
            </a:extLst>
          </p:cNvPr>
          <p:cNvSpPr txBox="1"/>
          <p:nvPr/>
        </p:nvSpPr>
        <p:spPr>
          <a:xfrm>
            <a:off x="1326677" y="3644446"/>
            <a:ext cx="1650496" cy="584775"/>
          </a:xfrm>
          <a:prstGeom prst="rect">
            <a:avLst/>
          </a:prstGeom>
          <a:noFill/>
        </p:spPr>
        <p:txBody>
          <a:bodyPr wrap="square" rtlCol="0">
            <a:spAutoFit/>
          </a:bodyPr>
          <a:lstStyle/>
          <a:p>
            <a:pPr algn="ctr"/>
            <a:r>
              <a:rPr lang="nl-NL" sz="1600" dirty="0">
                <a:solidFill>
                  <a:srgbClr val="FFFFFF"/>
                </a:solidFill>
                <a:latin typeface="Verdana" panose="020B0604030504040204" pitchFamily="34" charset="0"/>
                <a:ea typeface="Verdana" panose="020B0604030504040204" pitchFamily="34" charset="0"/>
              </a:rPr>
              <a:t>Beslissing &amp; consultatie</a:t>
            </a:r>
            <a:endParaRPr lang="nl-BE" sz="1600" dirty="0">
              <a:solidFill>
                <a:srgbClr val="FFFFFF"/>
              </a:solidFill>
              <a:latin typeface="Verdana" panose="020B0604030504040204" pitchFamily="34" charset="0"/>
              <a:ea typeface="Verdana" panose="020B0604030504040204" pitchFamily="34" charset="0"/>
            </a:endParaRPr>
          </a:p>
        </p:txBody>
      </p:sp>
      <p:sp>
        <p:nvSpPr>
          <p:cNvPr id="21" name="Ovaal 20">
            <a:extLst>
              <a:ext uri="{FF2B5EF4-FFF2-40B4-BE49-F238E27FC236}">
                <a16:creationId xmlns:a16="http://schemas.microsoft.com/office/drawing/2014/main" id="{D46E1E17-E858-4A9B-B5CE-B300AB450CFA}"/>
              </a:ext>
            </a:extLst>
          </p:cNvPr>
          <p:cNvSpPr/>
          <p:nvPr/>
        </p:nvSpPr>
        <p:spPr>
          <a:xfrm>
            <a:off x="1326677" y="5085507"/>
            <a:ext cx="1650495" cy="898497"/>
          </a:xfrm>
          <a:prstGeom prst="ellipse">
            <a:avLst/>
          </a:prstGeom>
          <a:solidFill>
            <a:srgbClr val="6C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100" dirty="0">
              <a:latin typeface="Verdana" panose="020B0604030504040204" pitchFamily="34" charset="0"/>
              <a:ea typeface="Verdana" panose="020B0604030504040204" pitchFamily="34" charset="0"/>
            </a:endParaRPr>
          </a:p>
        </p:txBody>
      </p:sp>
      <p:sp>
        <p:nvSpPr>
          <p:cNvPr id="22" name="Tekstvak 21">
            <a:extLst>
              <a:ext uri="{FF2B5EF4-FFF2-40B4-BE49-F238E27FC236}">
                <a16:creationId xmlns:a16="http://schemas.microsoft.com/office/drawing/2014/main" id="{658E0E9C-361D-43B3-938A-8DEFF6406C74}"/>
              </a:ext>
            </a:extLst>
          </p:cNvPr>
          <p:cNvSpPr txBox="1"/>
          <p:nvPr/>
        </p:nvSpPr>
        <p:spPr>
          <a:xfrm>
            <a:off x="1326677" y="5301689"/>
            <a:ext cx="1650496" cy="369332"/>
          </a:xfrm>
          <a:prstGeom prst="rect">
            <a:avLst/>
          </a:prstGeom>
          <a:noFill/>
        </p:spPr>
        <p:txBody>
          <a:bodyPr wrap="square" rtlCol="0">
            <a:spAutoFit/>
          </a:bodyPr>
          <a:lstStyle/>
          <a:p>
            <a:pPr algn="ctr"/>
            <a:r>
              <a:rPr lang="nl-NL" dirty="0">
                <a:solidFill>
                  <a:srgbClr val="FFFFFF"/>
                </a:solidFill>
                <a:latin typeface="Verdana" panose="020B0604030504040204" pitchFamily="34" charset="0"/>
                <a:ea typeface="Verdana" panose="020B0604030504040204" pitchFamily="34" charset="0"/>
              </a:rPr>
              <a:t>Tijdspad</a:t>
            </a:r>
            <a:endParaRPr lang="nl-BE" dirty="0">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3316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descr="Afbeelding met schets, tekening, Lijnillustraties, vlinder&#10;&#10;Automatisch gegenereerde beschrijving">
            <a:extLst>
              <a:ext uri="{FF2B5EF4-FFF2-40B4-BE49-F238E27FC236}">
                <a16:creationId xmlns:a16="http://schemas.microsoft.com/office/drawing/2014/main" id="{89B6B49A-7530-35B5-C3C9-2D3025BA8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1560772"/>
            <a:ext cx="7750686" cy="3003184"/>
          </a:xfrm>
          <a:prstGeom prst="rect">
            <a:avLst/>
          </a:prstGeom>
        </p:spPr>
      </p:pic>
      <p:sp>
        <p:nvSpPr>
          <p:cNvPr id="2" name="Titel 1">
            <a:extLst>
              <a:ext uri="{FF2B5EF4-FFF2-40B4-BE49-F238E27FC236}">
                <a16:creationId xmlns:a16="http://schemas.microsoft.com/office/drawing/2014/main" id="{802C74E6-090C-5DD6-4D9D-188B89BA6109}"/>
              </a:ext>
            </a:extLst>
          </p:cNvPr>
          <p:cNvSpPr>
            <a:spLocks noGrp="1"/>
          </p:cNvSpPr>
          <p:nvPr>
            <p:ph type="ctrTitle"/>
          </p:nvPr>
        </p:nvSpPr>
        <p:spPr>
          <a:xfrm>
            <a:off x="0" y="347664"/>
            <a:ext cx="12192000" cy="1353144"/>
          </a:xfrm>
        </p:spPr>
        <p:txBody>
          <a:bodyPr anchor="ctr">
            <a:normAutofit/>
          </a:bodyPr>
          <a:lstStyle/>
          <a:p>
            <a:r>
              <a:rPr lang="nl-BE" sz="3200" dirty="0">
                <a:solidFill>
                  <a:srgbClr val="6CAB35"/>
                </a:solidFill>
                <a:latin typeface="Lintel" panose="02000000000000000000" pitchFamily="2" charset="0"/>
              </a:rPr>
              <a:t>Bouw mee aan de toekomst van de Taborgroep! </a:t>
            </a:r>
          </a:p>
        </p:txBody>
      </p:sp>
      <p:pic>
        <p:nvPicPr>
          <p:cNvPr id="6" name="Afbeelding 5">
            <a:extLst>
              <a:ext uri="{FF2B5EF4-FFF2-40B4-BE49-F238E27FC236}">
                <a16:creationId xmlns:a16="http://schemas.microsoft.com/office/drawing/2014/main" id="{55E4DA15-AEE0-4C43-BA9B-3F8393929587}"/>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16024" y="6069052"/>
            <a:ext cx="1436528" cy="530536"/>
          </a:xfrm>
          <a:prstGeom prst="rect">
            <a:avLst/>
          </a:prstGeom>
        </p:spPr>
      </p:pic>
      <p:sp>
        <p:nvSpPr>
          <p:cNvPr id="3" name="Tijdelijke aanduiding voor inhoud 2">
            <a:extLst>
              <a:ext uri="{FF2B5EF4-FFF2-40B4-BE49-F238E27FC236}">
                <a16:creationId xmlns:a16="http://schemas.microsoft.com/office/drawing/2014/main" id="{67442365-15B7-34B7-05AE-CF23BF33B046}"/>
              </a:ext>
            </a:extLst>
          </p:cNvPr>
          <p:cNvSpPr txBox="1">
            <a:spLocks/>
          </p:cNvSpPr>
          <p:nvPr/>
        </p:nvSpPr>
        <p:spPr>
          <a:xfrm>
            <a:off x="2095500" y="4423919"/>
            <a:ext cx="84963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rPr>
              <a:t>Heb je suggesties en ideeën voor samenwerking, interventies of acties, </a:t>
            </a:r>
          </a:p>
          <a:p>
            <a:endPar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a:p>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rPr>
              <a:t>Stuur ze door naar: </a:t>
            </a:r>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hlinkClick r:id="rId4"/>
              </a:rPr>
              <a:t>vliegwiel@tabor.be</a:t>
            </a:r>
            <a:endPar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a:p>
            <a:endPar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a:p>
            <a:endParaRPr lang="nl-BE" sz="1800" dirty="0">
              <a:solidFill>
                <a:srgbClr val="3E5E6F"/>
              </a:solidFill>
              <a:latin typeface="+mj-lt"/>
              <a:cs typeface="Times New Roman" panose="02020603050405020304" pitchFamily="18" charset="0"/>
            </a:endParaRPr>
          </a:p>
          <a:p>
            <a:endParaRPr lang="nl-BE" sz="1800" dirty="0">
              <a:solidFill>
                <a:srgbClr val="3E5E6F"/>
              </a:solidFill>
              <a:latin typeface="+mj-lt"/>
              <a:cs typeface="Times New Roman" panose="02020603050405020304" pitchFamily="18" charset="0"/>
            </a:endParaRPr>
          </a:p>
        </p:txBody>
      </p:sp>
    </p:spTree>
    <p:extLst>
      <p:ext uri="{BB962C8B-B14F-4D97-AF65-F5344CB8AC3E}">
        <p14:creationId xmlns:p14="http://schemas.microsoft.com/office/powerpoint/2010/main" val="317616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inkt, handschrift, tekening&#10;&#10;Automatisch gegenereerde beschrijving">
            <a:extLst>
              <a:ext uri="{FF2B5EF4-FFF2-40B4-BE49-F238E27FC236}">
                <a16:creationId xmlns:a16="http://schemas.microsoft.com/office/drawing/2014/main" id="{BFFDFE33-E5E6-8445-2D7F-6F41900D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517" y="0"/>
            <a:ext cx="7184242" cy="6858000"/>
          </a:xfrm>
          <a:prstGeom prst="rect">
            <a:avLst/>
          </a:prstGeom>
        </p:spPr>
      </p:pic>
    </p:spTree>
    <p:extLst>
      <p:ext uri="{BB962C8B-B14F-4D97-AF65-F5344CB8AC3E}">
        <p14:creationId xmlns:p14="http://schemas.microsoft.com/office/powerpoint/2010/main" val="312052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Afbeelding met tekst, diagram, Lettertype, lijn&#10;&#10;Automatisch gegenereerde beschrijving">
            <a:extLst>
              <a:ext uri="{FF2B5EF4-FFF2-40B4-BE49-F238E27FC236}">
                <a16:creationId xmlns:a16="http://schemas.microsoft.com/office/drawing/2014/main" id="{2214D94E-1A4F-7DF5-1267-6295CDC39F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5" y="1205927"/>
            <a:ext cx="12227360" cy="4468556"/>
          </a:xfrm>
          <a:prstGeom prst="rect">
            <a:avLst/>
          </a:prstGeom>
        </p:spPr>
      </p:pic>
      <p:pic>
        <p:nvPicPr>
          <p:cNvPr id="3" name="Afbeelding 2" descr="Afbeelding met schets, tekening, kunst, ontwerp&#10;&#10;Automatisch gegenereerde beschrijving">
            <a:extLst>
              <a:ext uri="{FF2B5EF4-FFF2-40B4-BE49-F238E27FC236}">
                <a16:creationId xmlns:a16="http://schemas.microsoft.com/office/drawing/2014/main" id="{DA800C34-432F-4063-ABD0-D176CFFAE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721" y="0"/>
            <a:ext cx="3173646" cy="1823531"/>
          </a:xfrm>
          <a:prstGeom prst="rect">
            <a:avLst/>
          </a:prstGeom>
        </p:spPr>
      </p:pic>
    </p:spTree>
    <p:extLst>
      <p:ext uri="{BB962C8B-B14F-4D97-AF65-F5344CB8AC3E}">
        <p14:creationId xmlns:p14="http://schemas.microsoft.com/office/powerpoint/2010/main" val="106905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96EEC-F77E-112B-BBCC-DAB621FF0F28}"/>
              </a:ext>
            </a:extLst>
          </p:cNvPr>
          <p:cNvSpPr>
            <a:spLocks noGrp="1"/>
          </p:cNvSpPr>
          <p:nvPr>
            <p:ph type="title"/>
          </p:nvPr>
        </p:nvSpPr>
        <p:spPr>
          <a:xfrm>
            <a:off x="838200" y="365125"/>
            <a:ext cx="10515600" cy="1325563"/>
          </a:xfrm>
        </p:spPr>
        <p:txBody>
          <a:bodyPr anchor="ctr">
            <a:normAutofit/>
          </a:bodyPr>
          <a:lstStyle/>
          <a:p>
            <a:r>
              <a:rPr lang="nl-NL" sz="3200" dirty="0">
                <a:solidFill>
                  <a:srgbClr val="6CAB35"/>
                </a:solidFill>
                <a:latin typeface="Lintel" panose="02000000000000000000" pitchFamily="2" charset="0"/>
              </a:rPr>
              <a:t>Ontstaansgeschiedenis</a:t>
            </a:r>
            <a:endParaRPr lang="nl-BE" sz="3200" dirty="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3B4CA0E0-E3A1-2EC2-FF90-3C7155786C18}"/>
              </a:ext>
            </a:extLst>
          </p:cNvPr>
          <p:cNvSpPr>
            <a:spLocks noGrp="1"/>
          </p:cNvSpPr>
          <p:nvPr>
            <p:ph sz="half" idx="1"/>
          </p:nvPr>
        </p:nvSpPr>
        <p:spPr>
          <a:xfrm>
            <a:off x="838199" y="1952002"/>
            <a:ext cx="5462056" cy="3597275"/>
          </a:xfrm>
        </p:spPr>
        <p:txBody>
          <a:bodyPr>
            <a:normAutofit lnSpcReduction="10000"/>
          </a:bodyPr>
          <a:lstStyle/>
          <a:p>
            <a:pPr marL="0" indent="0">
              <a:buNone/>
            </a:pPr>
            <a:r>
              <a:rPr lang="nl-BE" sz="1600" dirty="0">
                <a:effectLst/>
                <a:latin typeface="Verdana" panose="020B0604030504040204" pitchFamily="34" charset="0"/>
                <a:ea typeface="Verdana" panose="020B0604030504040204" pitchFamily="34" charset="0"/>
              </a:rPr>
              <a:t>De Taborgroep is gegroeid uit het </a:t>
            </a:r>
            <a:r>
              <a:rPr lang="nl-BE" sz="3200" dirty="0">
                <a:effectLst/>
                <a:latin typeface="Verdana" panose="020B0604030504040204" pitchFamily="34" charset="0"/>
                <a:ea typeface="Verdana" panose="020B0604030504040204" pitchFamily="34" charset="0"/>
              </a:rPr>
              <a:t>netwerk</a:t>
            </a:r>
            <a:r>
              <a:rPr lang="nl-BE" sz="1600" dirty="0">
                <a:effectLst/>
                <a:latin typeface="Verdana" panose="020B0604030504040204" pitchFamily="34" charset="0"/>
                <a:ea typeface="Verdana" panose="020B0604030504040204" pitchFamily="34" charset="0"/>
              </a:rPr>
              <a:t> van dienstverlenende organisaties in Oost- en West-Vlaanderen welke werden opgericht door de </a:t>
            </a:r>
            <a:r>
              <a:rPr lang="nl-BE" sz="3200" dirty="0">
                <a:effectLst/>
                <a:latin typeface="Verdana" panose="020B0604030504040204" pitchFamily="34" charset="0"/>
                <a:ea typeface="Verdana" panose="020B0604030504040204" pitchFamily="34" charset="0"/>
              </a:rPr>
              <a:t>Congregatie Zusters van Liefde van Jezus en Maria</a:t>
            </a:r>
            <a:r>
              <a:rPr lang="nl-BE" sz="1600" dirty="0">
                <a:effectLst/>
                <a:latin typeface="Verdana" panose="020B0604030504040204" pitchFamily="34" charset="0"/>
                <a:ea typeface="Verdana" panose="020B0604030504040204" pitchFamily="34" charset="0"/>
              </a:rPr>
              <a:t>. </a:t>
            </a:r>
            <a:br>
              <a:rPr lang="nl-BE" sz="1600" dirty="0">
                <a:effectLst/>
                <a:latin typeface="Verdana" panose="020B0604030504040204" pitchFamily="34" charset="0"/>
                <a:ea typeface="Verdana" panose="020B0604030504040204" pitchFamily="34" charset="0"/>
              </a:rPr>
            </a:br>
            <a:r>
              <a:rPr lang="nl-BE" sz="1600" dirty="0">
                <a:effectLst/>
                <a:latin typeface="Verdana" panose="020B0604030504040204" pitchFamily="34" charset="0"/>
                <a:ea typeface="Verdana" panose="020B0604030504040204" pitchFamily="34" charset="0"/>
              </a:rPr>
              <a:t>Het is een open netwerk waarin sociaal engagement en solidariteit de rode draad vormen, zowel nu als in de toekomst. </a:t>
            </a:r>
            <a:br>
              <a:rPr lang="nl-BE" sz="1600" dirty="0">
                <a:effectLst/>
                <a:latin typeface="Verdana" panose="020B0604030504040204" pitchFamily="34" charset="0"/>
                <a:ea typeface="Verdana" panose="020B0604030504040204" pitchFamily="34" charset="0"/>
              </a:rPr>
            </a:br>
            <a:br>
              <a:rPr lang="nl-BE" sz="1600" dirty="0">
                <a:effectLst/>
                <a:latin typeface="Verdana" panose="020B0604030504040204" pitchFamily="34" charset="0"/>
                <a:ea typeface="Verdana" panose="020B0604030504040204" pitchFamily="34" charset="0"/>
              </a:rPr>
            </a:br>
            <a:r>
              <a:rPr lang="nl-BE" sz="1600" dirty="0">
                <a:effectLst/>
                <a:latin typeface="Verdana" panose="020B0604030504040204" pitchFamily="34" charset="0"/>
                <a:ea typeface="Verdana" panose="020B0604030504040204" pitchFamily="34" charset="0"/>
              </a:rPr>
              <a:t>De ankerpunten van de Zusters van Liefde van Jezus en Maria geven richting aan de kernwaarden en leidende principes van de Taborgroep. </a:t>
            </a:r>
            <a:endParaRPr lang="nl-BE" sz="3600" dirty="0">
              <a:effectLst/>
            </a:endParaRPr>
          </a:p>
          <a:p>
            <a:pPr marL="0" indent="0">
              <a:buNone/>
            </a:pPr>
            <a:endParaRPr lang="nl-BE" sz="3600" dirty="0"/>
          </a:p>
        </p:txBody>
      </p:sp>
      <p:pic>
        <p:nvPicPr>
          <p:cNvPr id="5" name="Afbeelding 4" descr="Afbeelding met tekst, inkt, handschrift, tekening&#10;&#10;Automatisch gegenereerde beschrijving">
            <a:extLst>
              <a:ext uri="{FF2B5EF4-FFF2-40B4-BE49-F238E27FC236}">
                <a16:creationId xmlns:a16="http://schemas.microsoft.com/office/drawing/2014/main" id="{966EDE36-3238-B944-F779-F0EA5813BF24}"/>
              </a:ext>
            </a:extLst>
          </p:cNvPr>
          <p:cNvPicPr>
            <a:picLocks noChangeAspect="1"/>
          </p:cNvPicPr>
          <p:nvPr/>
        </p:nvPicPr>
        <p:blipFill rotWithShape="1">
          <a:blip r:embed="rId2">
            <a:extLst>
              <a:ext uri="{28A0092B-C50C-407E-A947-70E740481C1C}">
                <a14:useLocalDpi xmlns:a14="http://schemas.microsoft.com/office/drawing/2010/main" val="0"/>
              </a:ext>
            </a:extLst>
          </a:blip>
          <a:srcRect l="50996" t="90021" r="13649"/>
          <a:stretch/>
        </p:blipFill>
        <p:spPr>
          <a:xfrm>
            <a:off x="6300255" y="2416600"/>
            <a:ext cx="6432959" cy="1733429"/>
          </a:xfrm>
          <a:prstGeom prst="rect">
            <a:avLst/>
          </a:prstGeom>
        </p:spPr>
      </p:pic>
    </p:spTree>
    <p:extLst>
      <p:ext uri="{BB962C8B-B14F-4D97-AF65-F5344CB8AC3E}">
        <p14:creationId xmlns:p14="http://schemas.microsoft.com/office/powerpoint/2010/main" val="365127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96EEC-F77E-112B-BBCC-DAB621FF0F28}"/>
              </a:ext>
            </a:extLst>
          </p:cNvPr>
          <p:cNvSpPr>
            <a:spLocks noGrp="1"/>
          </p:cNvSpPr>
          <p:nvPr>
            <p:ph type="title"/>
          </p:nvPr>
        </p:nvSpPr>
        <p:spPr>
          <a:xfrm>
            <a:off x="838200" y="365125"/>
            <a:ext cx="10515600" cy="1325563"/>
          </a:xfrm>
        </p:spPr>
        <p:txBody>
          <a:bodyPr anchor="ctr">
            <a:normAutofit/>
          </a:bodyPr>
          <a:lstStyle/>
          <a:p>
            <a:r>
              <a:rPr lang="nl-NL" sz="3200" dirty="0">
                <a:solidFill>
                  <a:srgbClr val="6CAB35"/>
                </a:solidFill>
                <a:latin typeface="Lintel" panose="02000000000000000000" pitchFamily="2" charset="0"/>
              </a:rPr>
              <a:t>Missie van Taborgroep</a:t>
            </a:r>
            <a:endParaRPr lang="nl-BE" sz="3200" dirty="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3B4CA0E0-E3A1-2EC2-FF90-3C7155786C18}"/>
              </a:ext>
            </a:extLst>
          </p:cNvPr>
          <p:cNvSpPr>
            <a:spLocks noGrp="1"/>
          </p:cNvSpPr>
          <p:nvPr>
            <p:ph sz="half" idx="1"/>
          </p:nvPr>
        </p:nvSpPr>
        <p:spPr>
          <a:xfrm>
            <a:off x="838199" y="2246411"/>
            <a:ext cx="5667375" cy="3597275"/>
          </a:xfrm>
        </p:spPr>
        <p:txBody>
          <a:bodyPr>
            <a:normAutofit/>
          </a:bodyPr>
          <a:lstStyle/>
          <a:p>
            <a:pPr marL="0" indent="0">
              <a:buNone/>
            </a:pPr>
            <a:r>
              <a:rPr lang="nl-BE" sz="1600" dirty="0">
                <a:effectLst/>
                <a:latin typeface="Verdana" panose="020B0604030504040204" pitchFamily="34" charset="0"/>
                <a:ea typeface="Verdana" panose="020B0604030504040204" pitchFamily="34" charset="0"/>
              </a:rPr>
              <a:t>Samen werken aan </a:t>
            </a:r>
            <a:r>
              <a:rPr lang="nl-BE" sz="3200" dirty="0">
                <a:effectLst/>
                <a:latin typeface="Verdana" panose="020B0604030504040204" pitchFamily="34" charset="0"/>
                <a:ea typeface="Verdana" panose="020B0604030504040204" pitchFamily="34" charset="0"/>
              </a:rPr>
              <a:t>duurzame oplossingen </a:t>
            </a:r>
            <a:r>
              <a:rPr lang="nl-BE" sz="1600" dirty="0">
                <a:effectLst/>
                <a:latin typeface="Verdana" panose="020B0604030504040204" pitchFamily="34" charset="0"/>
                <a:ea typeface="Verdana" panose="020B0604030504040204" pitchFamily="34" charset="0"/>
              </a:rPr>
              <a:t>voor de maatschappelijke uitdagingen van </a:t>
            </a:r>
            <a:r>
              <a:rPr lang="nl-BE" sz="3200" dirty="0">
                <a:effectLst/>
                <a:latin typeface="Verdana" panose="020B0604030504040204" pitchFamily="34" charset="0"/>
                <a:ea typeface="Verdana" panose="020B0604030504040204" pitchFamily="34" charset="0"/>
              </a:rPr>
              <a:t>morgen</a:t>
            </a:r>
            <a:r>
              <a:rPr lang="nl-BE" sz="2400" dirty="0">
                <a:effectLst/>
                <a:latin typeface="Verdana" panose="020B0604030504040204" pitchFamily="34" charset="0"/>
                <a:ea typeface="Verdana" panose="020B0604030504040204" pitchFamily="34" charset="0"/>
              </a:rPr>
              <a:t>. </a:t>
            </a: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3200" dirty="0">
                <a:latin typeface="Verdana" panose="020B0604030504040204" pitchFamily="34" charset="0"/>
                <a:ea typeface="Verdana" panose="020B0604030504040204" pitchFamily="34" charset="0"/>
              </a:rPr>
              <a:t>Samen</a:t>
            </a:r>
            <a:r>
              <a:rPr lang="nl-BE" sz="2400" dirty="0">
                <a:latin typeface="Verdana" panose="020B0604030504040204" pitchFamily="34" charset="0"/>
                <a:ea typeface="Verdana" panose="020B0604030504040204" pitchFamily="34" charset="0"/>
              </a:rPr>
              <a:t> </a:t>
            </a:r>
            <a:r>
              <a:rPr lang="nl-BE" sz="1600" dirty="0">
                <a:latin typeface="Verdana" panose="020B0604030504040204" pitchFamily="34" charset="0"/>
                <a:ea typeface="Verdana" panose="020B0604030504040204" pitchFamily="34" charset="0"/>
              </a:rPr>
              <a:t>o</a:t>
            </a:r>
            <a:r>
              <a:rPr lang="nl-BE" sz="1600" dirty="0">
                <a:effectLst/>
                <a:latin typeface="Verdana" panose="020B0604030504040204" pitchFamily="34" charset="0"/>
                <a:ea typeface="Verdana" panose="020B0604030504040204" pitchFamily="34" charset="0"/>
              </a:rPr>
              <a:t>plossingen vinden voor maatschappelijke uitdagingen, die door één organisatie afzonderlijk niet gerealiseerd kunnen worden.</a:t>
            </a:r>
            <a:endParaRPr lang="nl-BE" sz="1600" dirty="0">
              <a:latin typeface="Verdana" panose="020B0604030504040204" pitchFamily="34" charset="0"/>
              <a:ea typeface="Verdana" panose="020B0604030504040204" pitchFamily="34" charset="0"/>
            </a:endParaRPr>
          </a:p>
        </p:txBody>
      </p:sp>
      <p:pic>
        <p:nvPicPr>
          <p:cNvPr id="7" name="Afbeelding 6" descr="Zee van handen in het midden">
            <a:extLst>
              <a:ext uri="{FF2B5EF4-FFF2-40B4-BE49-F238E27FC236}">
                <a16:creationId xmlns:a16="http://schemas.microsoft.com/office/drawing/2014/main" id="{5A251448-4C66-B934-7D9C-FBB40656427A}"/>
              </a:ext>
            </a:extLst>
          </p:cNvPr>
          <p:cNvPicPr>
            <a:picLocks noChangeAspect="1"/>
          </p:cNvPicPr>
          <p:nvPr/>
        </p:nvPicPr>
        <p:blipFill rotWithShape="1">
          <a:blip r:embed="rId2">
            <a:extLst>
              <a:ext uri="{28A0092B-C50C-407E-A947-70E740481C1C}">
                <a14:useLocalDpi xmlns:a14="http://schemas.microsoft.com/office/drawing/2010/main" val="0"/>
              </a:ext>
            </a:extLst>
          </a:blip>
          <a:srcRect l="26364" r="17994" b="17328"/>
          <a:stretch/>
        </p:blipFill>
        <p:spPr>
          <a:xfrm>
            <a:off x="6505575" y="0"/>
            <a:ext cx="6915150" cy="6858000"/>
          </a:xfrm>
          <a:prstGeom prst="rect">
            <a:avLst/>
          </a:prstGeom>
          <a:noFill/>
        </p:spPr>
      </p:pic>
    </p:spTree>
    <p:extLst>
      <p:ext uri="{BB962C8B-B14F-4D97-AF65-F5344CB8AC3E}">
        <p14:creationId xmlns:p14="http://schemas.microsoft.com/office/powerpoint/2010/main" val="34410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FDB1A-E666-AE05-FE27-2CB1F9E2C60D}"/>
              </a:ext>
            </a:extLst>
          </p:cNvPr>
          <p:cNvSpPr>
            <a:spLocks noGrp="1"/>
          </p:cNvSpPr>
          <p:nvPr>
            <p:ph type="title"/>
          </p:nvPr>
        </p:nvSpPr>
        <p:spPr/>
        <p:txBody>
          <a:bodyPr/>
          <a:lstStyle/>
          <a:p>
            <a:r>
              <a:rPr lang="nl-NL" sz="3200" dirty="0">
                <a:solidFill>
                  <a:srgbClr val="6CAB35"/>
                </a:solidFill>
                <a:latin typeface="Lintel" panose="02000000000000000000" pitchFamily="2" charset="0"/>
              </a:rPr>
              <a:t>Impact</a:t>
            </a:r>
            <a:endParaRPr lang="nl-BE" sz="3200" dirty="0">
              <a:solidFill>
                <a:srgbClr val="6CAB35"/>
              </a:solidFill>
              <a:latin typeface="Lintel" panose="02000000000000000000" pitchFamily="2" charset="0"/>
            </a:endParaRPr>
          </a:p>
        </p:txBody>
      </p:sp>
      <p:pic>
        <p:nvPicPr>
          <p:cNvPr id="5" name="Afbeelding 4" descr="Afbeelding met tekst, tekening, schets, clipart&#10;&#10;Automatisch gegenereerde beschrijving">
            <a:extLst>
              <a:ext uri="{FF2B5EF4-FFF2-40B4-BE49-F238E27FC236}">
                <a16:creationId xmlns:a16="http://schemas.microsoft.com/office/drawing/2014/main" id="{4BAF4450-AFAF-F40A-E6F1-8752F2E18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511" y="73646"/>
            <a:ext cx="8080489" cy="6784354"/>
          </a:xfrm>
          <a:prstGeom prst="rect">
            <a:avLst/>
          </a:prstGeom>
        </p:spPr>
      </p:pic>
      <p:sp>
        <p:nvSpPr>
          <p:cNvPr id="3" name="Tijdelijke aanduiding voor inhoud 2">
            <a:extLst>
              <a:ext uri="{FF2B5EF4-FFF2-40B4-BE49-F238E27FC236}">
                <a16:creationId xmlns:a16="http://schemas.microsoft.com/office/drawing/2014/main" id="{D1985B40-068B-0EA0-ABA8-36494DDBB91D}"/>
              </a:ext>
            </a:extLst>
          </p:cNvPr>
          <p:cNvSpPr>
            <a:spLocks noGrp="1"/>
          </p:cNvSpPr>
          <p:nvPr>
            <p:ph idx="1"/>
          </p:nvPr>
        </p:nvSpPr>
        <p:spPr>
          <a:xfrm>
            <a:off x="838200" y="2731480"/>
            <a:ext cx="5450767" cy="4351338"/>
          </a:xfrm>
        </p:spPr>
        <p:txBody>
          <a:bodyPr>
            <a:normAutofit/>
          </a:bodyPr>
          <a:lstStyle/>
          <a:p>
            <a:pPr marL="0" indent="0">
              <a:buNone/>
            </a:pP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Het</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r>
              <a:rPr lang="nl-BE" sz="32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bevorderen van de groei </a:t>
            </a:r>
            <a:r>
              <a:rPr lang="nl-BE" sz="16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van de cliënt, de leerling, de medewerker en de organisatie </a:t>
            </a:r>
            <a:r>
              <a:rPr lang="nl-BE" sz="32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als geheel</a:t>
            </a:r>
            <a:r>
              <a:rPr lang="nl-BE" sz="2400" dirty="0">
                <a:solidFill>
                  <a:srgbClr val="3E5E6F"/>
                </a:solidFill>
                <a:effectLst/>
                <a:latin typeface="Verdana" panose="020B0604030504040204" pitchFamily="34" charset="0"/>
                <a:ea typeface="Verdana" panose="020B0604030504040204" pitchFamily="34" charset="0"/>
                <a:cs typeface="Times New Roman" panose="02020603050405020304" pitchFamily="18" charset="0"/>
              </a:rPr>
              <a:t>. </a:t>
            </a:r>
          </a:p>
          <a:p>
            <a:pPr marL="0" indent="0">
              <a:buNone/>
            </a:pPr>
            <a:endParaRPr lang="nl-BE" sz="2400" dirty="0">
              <a:solidFill>
                <a:srgbClr val="3E5E6F"/>
              </a:solidFill>
              <a:latin typeface="+mj-lt"/>
              <a:cs typeface="Times New Roman" panose="02020603050405020304" pitchFamily="18" charset="0"/>
            </a:endParaRPr>
          </a:p>
          <a:p>
            <a:pPr marL="0" indent="0">
              <a:buNone/>
            </a:pPr>
            <a:endParaRPr lang="nl-BE" sz="2400" dirty="0">
              <a:solidFill>
                <a:srgbClr val="3E5E6F"/>
              </a:solidFill>
              <a:latin typeface="+mj-lt"/>
              <a:cs typeface="Times New Roman" panose="02020603050405020304" pitchFamily="18" charset="0"/>
            </a:endParaRPr>
          </a:p>
        </p:txBody>
      </p:sp>
    </p:spTree>
    <p:extLst>
      <p:ext uri="{BB962C8B-B14F-4D97-AF65-F5344CB8AC3E}">
        <p14:creationId xmlns:p14="http://schemas.microsoft.com/office/powerpoint/2010/main" val="148847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ts, illustratie, tekening&#10;&#10;Automatisch gegenereerde beschrijving">
            <a:extLst>
              <a:ext uri="{FF2B5EF4-FFF2-40B4-BE49-F238E27FC236}">
                <a16:creationId xmlns:a16="http://schemas.microsoft.com/office/drawing/2014/main" id="{785783C4-7FB3-2017-312C-D201E426E771}"/>
              </a:ext>
            </a:extLst>
          </p:cNvPr>
          <p:cNvPicPr>
            <a:picLocks noChangeAspect="1"/>
          </p:cNvPicPr>
          <p:nvPr/>
        </p:nvPicPr>
        <p:blipFill rotWithShape="1">
          <a:blip r:embed="rId2">
            <a:extLst>
              <a:ext uri="{28A0092B-C50C-407E-A947-70E740481C1C}">
                <a14:useLocalDpi xmlns:a14="http://schemas.microsoft.com/office/drawing/2010/main" val="0"/>
              </a:ext>
            </a:extLst>
          </a:blip>
          <a:srcRect l="30447" t="34622" r="37413" b="7695"/>
          <a:stretch/>
        </p:blipFill>
        <p:spPr>
          <a:xfrm>
            <a:off x="798667" y="1027906"/>
            <a:ext cx="4356138" cy="5960117"/>
          </a:xfrm>
          <a:prstGeom prst="teardrop">
            <a:avLst/>
          </a:prstGeom>
        </p:spPr>
      </p:pic>
      <p:sp>
        <p:nvSpPr>
          <p:cNvPr id="2" name="Titel 1">
            <a:extLst>
              <a:ext uri="{FF2B5EF4-FFF2-40B4-BE49-F238E27FC236}">
                <a16:creationId xmlns:a16="http://schemas.microsoft.com/office/drawing/2014/main" id="{9D117E16-F281-EFBB-60A2-7BF47E5E4BD6}"/>
              </a:ext>
            </a:extLst>
          </p:cNvPr>
          <p:cNvSpPr>
            <a:spLocks noGrp="1"/>
          </p:cNvSpPr>
          <p:nvPr>
            <p:ph type="title"/>
          </p:nvPr>
        </p:nvSpPr>
        <p:spPr/>
        <p:txBody>
          <a:bodyPr/>
          <a:lstStyle/>
          <a:p>
            <a:r>
              <a:rPr lang="nl-NL" sz="3200" dirty="0">
                <a:solidFill>
                  <a:srgbClr val="6CAB35"/>
                </a:solidFill>
                <a:latin typeface="Lintel" panose="02000000000000000000" pitchFamily="2" charset="0"/>
              </a:rPr>
              <a:t>Waarden</a:t>
            </a:r>
            <a:endParaRPr lang="nl-BE" sz="3200" dirty="0">
              <a:solidFill>
                <a:srgbClr val="6CAB35"/>
              </a:solidFill>
              <a:latin typeface="Lintel" panose="02000000000000000000" pitchFamily="2" charset="0"/>
            </a:endParaRPr>
          </a:p>
        </p:txBody>
      </p:sp>
      <p:sp>
        <p:nvSpPr>
          <p:cNvPr id="3" name="Tijdelijke aanduiding voor inhoud 2">
            <a:extLst>
              <a:ext uri="{FF2B5EF4-FFF2-40B4-BE49-F238E27FC236}">
                <a16:creationId xmlns:a16="http://schemas.microsoft.com/office/drawing/2014/main" id="{9DCA958A-9523-6385-6D9F-A4E124D4B6C0}"/>
              </a:ext>
            </a:extLst>
          </p:cNvPr>
          <p:cNvSpPr>
            <a:spLocks noGrp="1"/>
          </p:cNvSpPr>
          <p:nvPr>
            <p:ph idx="1"/>
          </p:nvPr>
        </p:nvSpPr>
        <p:spPr>
          <a:xfrm>
            <a:off x="5476034" y="1103584"/>
            <a:ext cx="6442698" cy="2312275"/>
          </a:xfrm>
        </p:spPr>
        <p:txBody>
          <a:bodyPr>
            <a:noAutofit/>
          </a:bodyPr>
          <a:lstStyle/>
          <a:p>
            <a:pPr marL="0" indent="0">
              <a:buNone/>
            </a:pPr>
            <a:r>
              <a:rPr lang="nl-BE" sz="3200" b="1"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Verbinden</a:t>
            </a: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rPr>
              <a:t>Gastvrijheid, open communicatie, empathie en samenwerking staan centraal. Het </a:t>
            </a: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versterken van elkaar </a:t>
            </a:r>
            <a:r>
              <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rPr>
              <a:t>en het actief leggen van verbindingen met kennisorganisaties, innovatiecentra, koepels, bedrijven en de overheid vergroot gezamenlijk de impact.</a:t>
            </a:r>
            <a:br>
              <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rPr>
            </a:br>
            <a:endPar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8" name="Afbeelding 7" descr="Afbeelding met schets, Lijnillustraties, tekening, kunst&#10;&#10;Automatisch gegenereerde beschrijving">
            <a:extLst>
              <a:ext uri="{FF2B5EF4-FFF2-40B4-BE49-F238E27FC236}">
                <a16:creationId xmlns:a16="http://schemas.microsoft.com/office/drawing/2014/main" id="{64B5F1C9-ADF9-4201-B811-B74237DB7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542" y="5156524"/>
            <a:ext cx="2194564" cy="1914148"/>
          </a:xfrm>
          <a:prstGeom prst="rect">
            <a:avLst/>
          </a:prstGeom>
        </p:spPr>
      </p:pic>
    </p:spTree>
    <p:extLst>
      <p:ext uri="{BB962C8B-B14F-4D97-AF65-F5344CB8AC3E}">
        <p14:creationId xmlns:p14="http://schemas.microsoft.com/office/powerpoint/2010/main" val="87525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ts, illustratie, tekening&#10;&#10;Automatisch gegenereerde beschrijving">
            <a:extLst>
              <a:ext uri="{FF2B5EF4-FFF2-40B4-BE49-F238E27FC236}">
                <a16:creationId xmlns:a16="http://schemas.microsoft.com/office/drawing/2014/main" id="{785783C4-7FB3-2017-312C-D201E426E771}"/>
              </a:ext>
            </a:extLst>
          </p:cNvPr>
          <p:cNvPicPr>
            <a:picLocks noChangeAspect="1"/>
          </p:cNvPicPr>
          <p:nvPr/>
        </p:nvPicPr>
        <p:blipFill rotWithShape="1">
          <a:blip r:embed="rId2">
            <a:extLst>
              <a:ext uri="{28A0092B-C50C-407E-A947-70E740481C1C}">
                <a14:useLocalDpi xmlns:a14="http://schemas.microsoft.com/office/drawing/2010/main" val="0"/>
              </a:ext>
            </a:extLst>
          </a:blip>
          <a:srcRect l="30447" t="34622" r="37413" b="7695"/>
          <a:stretch/>
        </p:blipFill>
        <p:spPr>
          <a:xfrm>
            <a:off x="798667" y="1027906"/>
            <a:ext cx="4356138" cy="5960117"/>
          </a:xfrm>
          <a:prstGeom prst="teardrop">
            <a:avLst/>
          </a:prstGeom>
        </p:spPr>
      </p:pic>
      <p:sp>
        <p:nvSpPr>
          <p:cNvPr id="2" name="Titel 1">
            <a:extLst>
              <a:ext uri="{FF2B5EF4-FFF2-40B4-BE49-F238E27FC236}">
                <a16:creationId xmlns:a16="http://schemas.microsoft.com/office/drawing/2014/main" id="{9D117E16-F281-EFBB-60A2-7BF47E5E4BD6}"/>
              </a:ext>
            </a:extLst>
          </p:cNvPr>
          <p:cNvSpPr>
            <a:spLocks noGrp="1"/>
          </p:cNvSpPr>
          <p:nvPr>
            <p:ph type="title"/>
          </p:nvPr>
        </p:nvSpPr>
        <p:spPr/>
        <p:txBody>
          <a:bodyPr/>
          <a:lstStyle/>
          <a:p>
            <a:r>
              <a:rPr lang="nl-NL" sz="3200" dirty="0">
                <a:solidFill>
                  <a:srgbClr val="6CAB35"/>
                </a:solidFill>
                <a:latin typeface="Lintel" panose="02000000000000000000" pitchFamily="2" charset="0"/>
              </a:rPr>
              <a:t>Waarden</a:t>
            </a:r>
            <a:endParaRPr lang="nl-BE" sz="3200" dirty="0">
              <a:solidFill>
                <a:srgbClr val="6CAB35"/>
              </a:solidFill>
              <a:latin typeface="Lintel" panose="02000000000000000000" pitchFamily="2" charset="0"/>
            </a:endParaRPr>
          </a:p>
        </p:txBody>
      </p:sp>
      <p:sp>
        <p:nvSpPr>
          <p:cNvPr id="5" name="Tijdelijke aanduiding voor inhoud 2">
            <a:extLst>
              <a:ext uri="{FF2B5EF4-FFF2-40B4-BE49-F238E27FC236}">
                <a16:creationId xmlns:a16="http://schemas.microsoft.com/office/drawing/2014/main" id="{C90134A9-D66A-E468-86C6-87138348C953}"/>
              </a:ext>
            </a:extLst>
          </p:cNvPr>
          <p:cNvSpPr txBox="1">
            <a:spLocks/>
          </p:cNvSpPr>
          <p:nvPr/>
        </p:nvSpPr>
        <p:spPr>
          <a:xfrm>
            <a:off x="5476033" y="2448801"/>
            <a:ext cx="6695121" cy="2333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3200" b="1"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Verkennen</a:t>
            </a: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rPr>
              <a:t>Hechte relationele bedradingen (verbinding) leiden tot een gedeelde nieuwsgierigheid en de motivatie om </a:t>
            </a: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nieuwe mogelijkheden </a:t>
            </a:r>
            <a:r>
              <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rPr>
              <a:t>te verkennen. Technologische vooruitgang en innovatieve oplossingen worden verwelkomd met de focus op het verbeteren van de dienstverlening aan cliënten/leerlingen, het versterken van medewerkers en het veerkrachtiger maken van de organisatie. Dit proces van verkennen helpt om vooruit te denken, uitdagingen aan te pakken en nieuwe wegen te vinden voor groei en verbetering.</a:t>
            </a:r>
            <a:br>
              <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rPr>
            </a:br>
            <a:endPar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 name="Tijdelijke aanduiding voor inhoud 2">
            <a:extLst>
              <a:ext uri="{FF2B5EF4-FFF2-40B4-BE49-F238E27FC236}">
                <a16:creationId xmlns:a16="http://schemas.microsoft.com/office/drawing/2014/main" id="{9DCA958A-9523-6385-6D9F-A4E124D4B6C0}"/>
              </a:ext>
            </a:extLst>
          </p:cNvPr>
          <p:cNvSpPr>
            <a:spLocks noGrp="1"/>
          </p:cNvSpPr>
          <p:nvPr>
            <p:ph idx="1"/>
          </p:nvPr>
        </p:nvSpPr>
        <p:spPr>
          <a:xfrm>
            <a:off x="5476033" y="1249783"/>
            <a:ext cx="6750209" cy="1870142"/>
          </a:xfrm>
        </p:spPr>
        <p:txBody>
          <a:bodyPr>
            <a:noAutofit/>
          </a:bodyPr>
          <a:lstStyle/>
          <a:p>
            <a:pPr marL="0" indent="0">
              <a:buNone/>
            </a:pP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Verbinden</a:t>
            </a:r>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rPr>
              <a:t>Gastvrijheid, open communicatie, empathie en samenwerking staan centraal. Het </a:t>
            </a:r>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versterken van elkaar </a:t>
            </a:r>
            <a:r>
              <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rPr>
              <a:t>en het actief leggen van verbindingen met kennisorganisaties, innovatiecentra, koepels, bedrijven en de overheid vergroot gezamenlijk de impact.</a:t>
            </a:r>
            <a:br>
              <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rPr>
            </a:br>
            <a:endPar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6" name="Afbeelding 5" descr="Afbeelding met schets, clipart, illustratie, tekening&#10;&#10;Automatisch gegenereerde beschrijving">
            <a:extLst>
              <a:ext uri="{FF2B5EF4-FFF2-40B4-BE49-F238E27FC236}">
                <a16:creationId xmlns:a16="http://schemas.microsoft.com/office/drawing/2014/main" id="{9C1C3433-C529-43E8-BF49-701554435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627" y="5165336"/>
            <a:ext cx="2423165" cy="1792228"/>
          </a:xfrm>
          <a:prstGeom prst="rect">
            <a:avLst/>
          </a:prstGeom>
        </p:spPr>
      </p:pic>
    </p:spTree>
    <p:extLst>
      <p:ext uri="{BB962C8B-B14F-4D97-AF65-F5344CB8AC3E}">
        <p14:creationId xmlns:p14="http://schemas.microsoft.com/office/powerpoint/2010/main" val="11217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ts, illustratie, tekening&#10;&#10;Automatisch gegenereerde beschrijving">
            <a:extLst>
              <a:ext uri="{FF2B5EF4-FFF2-40B4-BE49-F238E27FC236}">
                <a16:creationId xmlns:a16="http://schemas.microsoft.com/office/drawing/2014/main" id="{785783C4-7FB3-2017-312C-D201E426E771}"/>
              </a:ext>
            </a:extLst>
          </p:cNvPr>
          <p:cNvPicPr>
            <a:picLocks noChangeAspect="1"/>
          </p:cNvPicPr>
          <p:nvPr/>
        </p:nvPicPr>
        <p:blipFill rotWithShape="1">
          <a:blip r:embed="rId2">
            <a:extLst>
              <a:ext uri="{28A0092B-C50C-407E-A947-70E740481C1C}">
                <a14:useLocalDpi xmlns:a14="http://schemas.microsoft.com/office/drawing/2010/main" val="0"/>
              </a:ext>
            </a:extLst>
          </a:blip>
          <a:srcRect l="30447" t="34622" r="37413" b="7695"/>
          <a:stretch/>
        </p:blipFill>
        <p:spPr>
          <a:xfrm>
            <a:off x="798667" y="1027906"/>
            <a:ext cx="4356138" cy="5960117"/>
          </a:xfrm>
          <a:prstGeom prst="teardrop">
            <a:avLst/>
          </a:prstGeom>
        </p:spPr>
      </p:pic>
      <p:sp>
        <p:nvSpPr>
          <p:cNvPr id="2" name="Titel 1">
            <a:extLst>
              <a:ext uri="{FF2B5EF4-FFF2-40B4-BE49-F238E27FC236}">
                <a16:creationId xmlns:a16="http://schemas.microsoft.com/office/drawing/2014/main" id="{9D117E16-F281-EFBB-60A2-7BF47E5E4BD6}"/>
              </a:ext>
            </a:extLst>
          </p:cNvPr>
          <p:cNvSpPr>
            <a:spLocks noGrp="1"/>
          </p:cNvSpPr>
          <p:nvPr>
            <p:ph type="title"/>
          </p:nvPr>
        </p:nvSpPr>
        <p:spPr/>
        <p:txBody>
          <a:bodyPr/>
          <a:lstStyle/>
          <a:p>
            <a:r>
              <a:rPr lang="nl-NL" sz="3200" dirty="0">
                <a:solidFill>
                  <a:srgbClr val="6CAB35"/>
                </a:solidFill>
                <a:latin typeface="Lintel" panose="02000000000000000000" pitchFamily="2" charset="0"/>
              </a:rPr>
              <a:t>Waarden</a:t>
            </a:r>
            <a:endParaRPr lang="nl-BE" sz="3200" dirty="0">
              <a:solidFill>
                <a:srgbClr val="6CAB35"/>
              </a:solidFill>
              <a:latin typeface="Lintel" panose="02000000000000000000" pitchFamily="2" charset="0"/>
            </a:endParaRPr>
          </a:p>
        </p:txBody>
      </p:sp>
      <p:sp>
        <p:nvSpPr>
          <p:cNvPr id="5" name="Tijdelijke aanduiding voor inhoud 2">
            <a:extLst>
              <a:ext uri="{FF2B5EF4-FFF2-40B4-BE49-F238E27FC236}">
                <a16:creationId xmlns:a16="http://schemas.microsoft.com/office/drawing/2014/main" id="{C90134A9-D66A-E468-86C6-87138348C953}"/>
              </a:ext>
            </a:extLst>
          </p:cNvPr>
          <p:cNvSpPr txBox="1">
            <a:spLocks/>
          </p:cNvSpPr>
          <p:nvPr/>
        </p:nvSpPr>
        <p:spPr>
          <a:xfrm>
            <a:off x="5476033" y="2469816"/>
            <a:ext cx="6695121" cy="17553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Verkennen</a:t>
            </a:r>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rPr>
              <a:t>Hechte relationele bedradingen (verbinding) leiden tot een gedeelde nieuwsgierigheid en de motivatie om </a:t>
            </a:r>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rPr>
              <a:t>nieuwe mogelijkheden </a:t>
            </a:r>
            <a:r>
              <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rPr>
              <a:t>te verkennen. Technologische vooruitgang en innovatieve oplossingen worden verwelkomd met de focus op het verbeteren van de dienstverlening aan cliënten/leerlingen, het versterken van medewerkers en het veerkrachtiger maken van de organisatie. Dit proces van verkennen helpt om vooruit te denken, uitdagingen aan te pakken en nieuwe wegen te vinden voor groei en verbetering.</a:t>
            </a:r>
            <a:br>
              <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rPr>
            </a:br>
            <a:endPar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 name="Tijdelijke aanduiding voor inhoud 2">
            <a:extLst>
              <a:ext uri="{FF2B5EF4-FFF2-40B4-BE49-F238E27FC236}">
                <a16:creationId xmlns:a16="http://schemas.microsoft.com/office/drawing/2014/main" id="{9DCA958A-9523-6385-6D9F-A4E124D4B6C0}"/>
              </a:ext>
            </a:extLst>
          </p:cNvPr>
          <p:cNvSpPr>
            <a:spLocks noGrp="1"/>
          </p:cNvSpPr>
          <p:nvPr>
            <p:ph idx="1"/>
          </p:nvPr>
        </p:nvSpPr>
        <p:spPr>
          <a:xfrm>
            <a:off x="5476033" y="1249783"/>
            <a:ext cx="6750209" cy="1870142"/>
          </a:xfrm>
        </p:spPr>
        <p:txBody>
          <a:bodyPr>
            <a:noAutofit/>
          </a:bodyPr>
          <a:lstStyle/>
          <a:p>
            <a:pPr marL="0" indent="0">
              <a:buNone/>
            </a:pP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Verbinden</a:t>
            </a:r>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rPr>
              <a:t>Gastvrijheid, open communicatie, empathie en samenwerking staan centraal. Het </a:t>
            </a:r>
            <a:r>
              <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versterken van elkaar </a:t>
            </a:r>
            <a:r>
              <a:rPr lang="nl-BE" sz="1200" dirty="0">
                <a:solidFill>
                  <a:srgbClr val="3E5E6F"/>
                </a:solidFill>
                <a:latin typeface="Verdana" panose="020B0604030504040204" pitchFamily="34" charset="0"/>
                <a:ea typeface="Verdana" panose="020B0604030504040204" pitchFamily="34" charset="0"/>
                <a:cs typeface="Times New Roman" panose="02020603050405020304" pitchFamily="18" charset="0"/>
              </a:rPr>
              <a:t>en het actief leggen van verbindingen met kennisorganisaties, innovatiecentra, koepels, bedrijven en de overheid vergroot gezamenlijk de impact.</a:t>
            </a:r>
            <a:endParaRPr lang="nl-BE" sz="18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 name="Tijdelijke aanduiding voor inhoud 2">
            <a:extLst>
              <a:ext uri="{FF2B5EF4-FFF2-40B4-BE49-F238E27FC236}">
                <a16:creationId xmlns:a16="http://schemas.microsoft.com/office/drawing/2014/main" id="{E6578BAD-850F-39B3-23EA-AE4BA52F6FF9}"/>
              </a:ext>
            </a:extLst>
          </p:cNvPr>
          <p:cNvSpPr txBox="1">
            <a:spLocks/>
          </p:cNvSpPr>
          <p:nvPr/>
        </p:nvSpPr>
        <p:spPr>
          <a:xfrm>
            <a:off x="5476032" y="4171547"/>
            <a:ext cx="6695121" cy="25147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3200" b="1" dirty="0">
                <a:solidFill>
                  <a:srgbClr val="3E5E6F"/>
                </a:solidFill>
                <a:latin typeface="Verdana" panose="020B0604030504040204" pitchFamily="34" charset="0"/>
                <a:ea typeface="Verdana" panose="020B0604030504040204" pitchFamily="34" charset="0"/>
                <a:cs typeface="Times New Roman" panose="02020603050405020304" pitchFamily="18" charset="0"/>
              </a:rPr>
              <a:t>Verduurzamen</a:t>
            </a: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 </a:t>
            </a:r>
            <a:r>
              <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rPr>
              <a:t>De inzichten en innovaties uit het verkennen maken verduurzaming mogelijk. Een holistische benadering beschermt de planeet, laat mensen groeien en bloeien, en creëert economisch leefbare en veerkrachtige organisaties. Verduurzamen is de integratie van ontdekkingen en verbeteringen in duurzame praktijken die </a:t>
            </a:r>
            <a:r>
              <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rPr>
              <a:t>langdurige positieve impact</a:t>
            </a:r>
            <a:r>
              <a:rPr lang="nl-BE" sz="1600" dirty="0">
                <a:solidFill>
                  <a:srgbClr val="3E5E6F"/>
                </a:solidFill>
                <a:latin typeface="Verdana" panose="020B0604030504040204" pitchFamily="34" charset="0"/>
                <a:ea typeface="Verdana" panose="020B0604030504040204" pitchFamily="34" charset="0"/>
                <a:cs typeface="Times New Roman" panose="02020603050405020304" pitchFamily="18" charset="0"/>
              </a:rPr>
              <a:t> hebben.</a:t>
            </a:r>
            <a:endParaRPr lang="nl-BE" sz="2400" dirty="0">
              <a:solidFill>
                <a:srgbClr val="3E5E6F"/>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8" name="Afbeelding 7" descr="Afbeelding met ontwerp&#10;&#10;Beschrijving automatisch gegenereerd met lage betrouwbaarheid">
            <a:extLst>
              <a:ext uri="{FF2B5EF4-FFF2-40B4-BE49-F238E27FC236}">
                <a16:creationId xmlns:a16="http://schemas.microsoft.com/office/drawing/2014/main" id="{A99D76B0-DC3B-47D6-902A-C98DD932C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06369">
            <a:off x="3037057" y="5596633"/>
            <a:ext cx="2274272" cy="1229963"/>
          </a:xfrm>
          <a:prstGeom prst="rect">
            <a:avLst/>
          </a:prstGeom>
        </p:spPr>
      </p:pic>
    </p:spTree>
    <p:extLst>
      <p:ext uri="{BB962C8B-B14F-4D97-AF65-F5344CB8AC3E}">
        <p14:creationId xmlns:p14="http://schemas.microsoft.com/office/powerpoint/2010/main" val="252530998"/>
      </p:ext>
    </p:extLst>
  </p:cSld>
  <p:clrMapOvr>
    <a:masterClrMapping/>
  </p:clrMapOvr>
</p:sld>
</file>

<file path=ppt/theme/theme1.xml><?xml version="1.0" encoding="utf-8"?>
<a:theme xmlns:a="http://schemas.openxmlformats.org/drawingml/2006/main" name="Kantoorthema">
  <a:themeElements>
    <a:clrScheme name="Aangepast 4">
      <a:dk1>
        <a:srgbClr val="3E5E6F"/>
      </a:dk1>
      <a:lt1>
        <a:sysClr val="window" lastClr="FFFFFF"/>
      </a:lt1>
      <a:dk2>
        <a:srgbClr val="71747C"/>
      </a:dk2>
      <a:lt2>
        <a:srgbClr val="D6EC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a50991-7452-4bc6-95d6-2e5e62fe4a80">
      <Terms xmlns="http://schemas.microsoft.com/office/infopath/2007/PartnerControls"/>
    </lcf76f155ced4ddcb4097134ff3c332f>
    <TaxCatchAll xmlns="30237299-0855-4dcb-bb24-31725bb630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2A49BC315C844EB4B1561E1B93A8B6" ma:contentTypeVersion="15" ma:contentTypeDescription="Een nieuw document maken." ma:contentTypeScope="" ma:versionID="eca823a1a65c112eed057943b9afc77b">
  <xsd:schema xmlns:xsd="http://www.w3.org/2001/XMLSchema" xmlns:xs="http://www.w3.org/2001/XMLSchema" xmlns:p="http://schemas.microsoft.com/office/2006/metadata/properties" xmlns:ns2="b0a50991-7452-4bc6-95d6-2e5e62fe4a80" xmlns:ns3="30237299-0855-4dcb-bb24-31725bb630e0" targetNamespace="http://schemas.microsoft.com/office/2006/metadata/properties" ma:root="true" ma:fieldsID="2b53300ba0719a89c905fbbeb430e547" ns2:_="" ns3:_="">
    <xsd:import namespace="b0a50991-7452-4bc6-95d6-2e5e62fe4a80"/>
    <xsd:import namespace="30237299-0855-4dcb-bb24-31725bb630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a50991-7452-4bc6-95d6-2e5e62fe4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65cd6476-a5d9-4fa9-9308-dd2764b6664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237299-0855-4dcb-bb24-31725bb630e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ecb209e-2b4f-434f-97a4-7b820eb5f450}" ma:internalName="TaxCatchAll" ma:showField="CatchAllData" ma:web="30237299-0855-4dcb-bb24-31725bb630e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ADC6FD-F6E2-415C-8414-44D3990DC394}">
  <ds:schemaRefs>
    <ds:schemaRef ds:uri="http://schemas.microsoft.com/sharepoint/v3/contenttype/forms"/>
  </ds:schemaRefs>
</ds:datastoreItem>
</file>

<file path=customXml/itemProps2.xml><?xml version="1.0" encoding="utf-8"?>
<ds:datastoreItem xmlns:ds="http://schemas.openxmlformats.org/officeDocument/2006/customXml" ds:itemID="{08354B50-B555-4746-A500-1EC5862B3B40}">
  <ds:schemaRefs>
    <ds:schemaRef ds:uri="http://schemas.openxmlformats.org/package/2006/metadata/core-properties"/>
    <ds:schemaRef ds:uri="http://purl.org/dc/terms/"/>
    <ds:schemaRef ds:uri="http://schemas.microsoft.com/office/2006/metadata/properties"/>
    <ds:schemaRef ds:uri="30237299-0855-4dcb-bb24-31725bb630e0"/>
    <ds:schemaRef ds:uri="http://schemas.microsoft.com/office/2006/documentManagement/types"/>
    <ds:schemaRef ds:uri="http://purl.org/dc/elements/1.1/"/>
    <ds:schemaRef ds:uri="http://schemas.microsoft.com/office/infopath/2007/PartnerControls"/>
    <ds:schemaRef ds:uri="b0a50991-7452-4bc6-95d6-2e5e62fe4a80"/>
    <ds:schemaRef ds:uri="http://www.w3.org/XML/1998/namespace"/>
    <ds:schemaRef ds:uri="http://purl.org/dc/dcmitype/"/>
  </ds:schemaRefs>
</ds:datastoreItem>
</file>

<file path=customXml/itemProps3.xml><?xml version="1.0" encoding="utf-8"?>
<ds:datastoreItem xmlns:ds="http://schemas.openxmlformats.org/officeDocument/2006/customXml" ds:itemID="{A42F32F9-DEC2-42FA-B33B-292AB9FDA00F}">
  <ds:schemaRefs>
    <ds:schemaRef ds:uri="30237299-0855-4dcb-bb24-31725bb630e0"/>
    <ds:schemaRef ds:uri="b0a50991-7452-4bc6-95d6-2e5e62fe4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47</TotalTime>
  <Words>1451</Words>
  <Application>Microsoft Office PowerPoint</Application>
  <PresentationFormat>Breedbeeld</PresentationFormat>
  <Paragraphs>127</Paragraphs>
  <Slides>24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Calibri Light</vt:lpstr>
      <vt:lpstr>Lintel</vt:lpstr>
      <vt:lpstr>Verdana</vt:lpstr>
      <vt:lpstr>Kantoorthema</vt:lpstr>
      <vt:lpstr>Toekomstvisie September 2024</vt:lpstr>
      <vt:lpstr>PowerPoint-presentatie</vt:lpstr>
      <vt:lpstr>PowerPoint-presentatie</vt:lpstr>
      <vt:lpstr>Ontstaansgeschiedenis</vt:lpstr>
      <vt:lpstr>Missie van Taborgroep</vt:lpstr>
      <vt:lpstr>Impact</vt:lpstr>
      <vt:lpstr>Waarden</vt:lpstr>
      <vt:lpstr>Waarden</vt:lpstr>
      <vt:lpstr>Waarden</vt:lpstr>
      <vt:lpstr>ESG+ als kapstok</vt:lpstr>
      <vt:lpstr>Doelgroep</vt:lpstr>
      <vt:lpstr>PowerPoint-presentatie</vt:lpstr>
      <vt:lpstr>Engagement van partners</vt:lpstr>
      <vt:lpstr>Engagement van partners</vt:lpstr>
      <vt:lpstr>PowerPoint-presentatie</vt:lpstr>
      <vt:lpstr>Welke shift maken we?</vt:lpstr>
      <vt:lpstr>Shift: wat zien we binnen vijf jaar?</vt:lpstr>
      <vt:lpstr>Shift: hoe organiseren we ons? </vt:lpstr>
      <vt:lpstr>Volgende stappen? </vt:lpstr>
      <vt:lpstr>Werf beleidsplan</vt:lpstr>
      <vt:lpstr>Werf ontwikkeling van het netwerk</vt:lpstr>
      <vt:lpstr>Werf engagement en lidmaatschap</vt:lpstr>
      <vt:lpstr>Bouw mee aan de toekomst van de Taborgroep!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Mieke Van Gramberen | Taborgroep</dc:creator>
  <cp:lastModifiedBy>Sarah Vandeweghe | Taborgroep</cp:lastModifiedBy>
  <cp:revision>10</cp:revision>
  <cp:lastPrinted>2024-06-18T09:21:43Z</cp:lastPrinted>
  <dcterms:created xsi:type="dcterms:W3CDTF">2024-05-29T12:31:53Z</dcterms:created>
  <dcterms:modified xsi:type="dcterms:W3CDTF">2024-09-09T08:28:54Z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0x010100EC2A49BC315C844EB4B1561E1B93A8B6</vt:lpwstr>
  </property>
  <property fmtid="{D5CDD505-2E9C-101B-9397-08002B2CF9AE}" pid="3" name="MediaServiceImageTags">
    <vt:lpwstr/>
  </property>
</Properties>
</file>