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146849127" r:id="rId5"/>
    <p:sldId id="2146849159" r:id="rId6"/>
    <p:sldId id="265" r:id="rId7"/>
    <p:sldId id="259" r:id="rId8"/>
    <p:sldId id="2146849178" r:id="rId9"/>
    <p:sldId id="2146849179" r:id="rId10"/>
    <p:sldId id="2146849176" r:id="rId11"/>
    <p:sldId id="258" r:id="rId12"/>
    <p:sldId id="2146849167" r:id="rId13"/>
    <p:sldId id="2146849160" r:id="rId14"/>
    <p:sldId id="2146849168" r:id="rId15"/>
    <p:sldId id="263" r:id="rId16"/>
    <p:sldId id="2146849161" r:id="rId17"/>
    <p:sldId id="2146849150" r:id="rId18"/>
    <p:sldId id="2146849151" r:id="rId19"/>
    <p:sldId id="2146849152" r:id="rId20"/>
    <p:sldId id="2146849169" r:id="rId21"/>
    <p:sldId id="2146849154" r:id="rId22"/>
    <p:sldId id="2146849171" r:id="rId23"/>
    <p:sldId id="2146849170" r:id="rId24"/>
    <p:sldId id="2146849173" r:id="rId25"/>
    <p:sldId id="2146849180" r:id="rId26"/>
    <p:sldId id="2146849181" r:id="rId27"/>
    <p:sldId id="2146849182" r:id="rId28"/>
    <p:sldId id="2146849183" r:id="rId29"/>
    <p:sldId id="2146849184" r:id="rId30"/>
    <p:sldId id="2146849185" r:id="rId31"/>
    <p:sldId id="2146849186" r:id="rId32"/>
    <p:sldId id="2146849187" r:id="rId33"/>
    <p:sldId id="2146849188" r:id="rId34"/>
    <p:sldId id="2146849189" r:id="rId35"/>
    <p:sldId id="2146849190" r:id="rId36"/>
    <p:sldId id="2146849191" r:id="rId37"/>
    <p:sldId id="2146849192" r:id="rId38"/>
    <p:sldId id="2146849193" r:id="rId39"/>
    <p:sldId id="2146849194" r:id="rId40"/>
    <p:sldId id="2146849172" r:id="rId41"/>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CFD7"/>
    <a:srgbClr val="7FACC1"/>
    <a:srgbClr val="6CAB35"/>
    <a:srgbClr val="F8D138"/>
    <a:srgbClr val="FFFFFF"/>
    <a:srgbClr val="3E5E6F"/>
    <a:srgbClr val="5E659B"/>
    <a:srgbClr val="00CC00"/>
    <a:srgbClr val="F2F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398F3-8DCF-41E6-894E-E2FC3020C6B2}" v="10" dt="2024-10-25T07:03:32.86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guide orient="horz" pos="15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9B23804-62D5-45B5-B527-0125B891B0FB}" type="datetimeFigureOut">
              <a:rPr lang="nl-BE" smtClean="0"/>
              <a:t>21/11/2024</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56D8BC0-8D23-4A1B-94F3-B45EE8BC88E9}" type="slidenum">
              <a:rPr lang="nl-BE" smtClean="0"/>
              <a:t>‹nr.›</a:t>
            </a:fld>
            <a:endParaRPr lang="nl-BE"/>
          </a:p>
        </p:txBody>
      </p:sp>
    </p:spTree>
    <p:extLst>
      <p:ext uri="{BB962C8B-B14F-4D97-AF65-F5344CB8AC3E}">
        <p14:creationId xmlns:p14="http://schemas.microsoft.com/office/powerpoint/2010/main" val="82787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highlight>
                <a:srgbClr val="FFFF00"/>
              </a:highlight>
            </a:endParaRPr>
          </a:p>
        </p:txBody>
      </p:sp>
      <p:sp>
        <p:nvSpPr>
          <p:cNvPr id="4" name="Tijdelijke aanduiding voor dianummer 3"/>
          <p:cNvSpPr>
            <a:spLocks noGrp="1"/>
          </p:cNvSpPr>
          <p:nvPr>
            <p:ph type="sldNum" sz="quarter" idx="5"/>
          </p:nvPr>
        </p:nvSpPr>
        <p:spPr/>
        <p:txBody>
          <a:bodyPr/>
          <a:lstStyle/>
          <a:p>
            <a:fld id="{356D8BC0-8D23-4A1B-94F3-B45EE8BC88E9}" type="slidenum">
              <a:rPr lang="nl-BE" smtClean="0"/>
              <a:t>1</a:t>
            </a:fld>
            <a:endParaRPr lang="nl-BE"/>
          </a:p>
        </p:txBody>
      </p:sp>
    </p:spTree>
    <p:extLst>
      <p:ext uri="{BB962C8B-B14F-4D97-AF65-F5344CB8AC3E}">
        <p14:creationId xmlns:p14="http://schemas.microsoft.com/office/powerpoint/2010/main" val="325577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Zo hebben wij het beluisterd en gecapteerd. Stemt dit overeen met hoe jullie het zich verbeeld hebben. </a:t>
            </a:r>
          </a:p>
        </p:txBody>
      </p:sp>
      <p:sp>
        <p:nvSpPr>
          <p:cNvPr id="4" name="Tijdelijke aanduiding voor dianummer 3"/>
          <p:cNvSpPr>
            <a:spLocks noGrp="1"/>
          </p:cNvSpPr>
          <p:nvPr>
            <p:ph type="sldNum" sz="quarter" idx="5"/>
          </p:nvPr>
        </p:nvSpPr>
        <p:spPr/>
        <p:txBody>
          <a:bodyPr/>
          <a:lstStyle/>
          <a:p>
            <a:fld id="{356D8BC0-8D23-4A1B-94F3-B45EE8BC88E9}" type="slidenum">
              <a:rPr lang="nl-BE" smtClean="0"/>
              <a:t>15</a:t>
            </a:fld>
            <a:endParaRPr lang="nl-BE"/>
          </a:p>
        </p:txBody>
      </p:sp>
    </p:spTree>
    <p:extLst>
      <p:ext uri="{BB962C8B-B14F-4D97-AF65-F5344CB8AC3E}">
        <p14:creationId xmlns:p14="http://schemas.microsoft.com/office/powerpoint/2010/main" val="2009058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24960-5F4F-519D-65DF-D8A1242BF3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E01DB43D-2F1D-11EF-FB6C-EF4AA9675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5D82E19-D785-C09A-6F5A-DC2F6BD5EE1B}"/>
              </a:ext>
            </a:extLst>
          </p:cNvPr>
          <p:cNvSpPr>
            <a:spLocks noGrp="1"/>
          </p:cNvSpPr>
          <p:nvPr>
            <p:ph type="dt" sz="half" idx="10"/>
          </p:nvPr>
        </p:nvSpPr>
        <p:spPr/>
        <p:txBody>
          <a:bodyPr/>
          <a:lstStyle/>
          <a:p>
            <a:fld id="{34E848B9-3E10-40FB-871D-7A4566436162}" type="datetimeFigureOut">
              <a:rPr lang="nl-BE" smtClean="0"/>
              <a:t>21/11/2024</a:t>
            </a:fld>
            <a:endParaRPr lang="nl-BE"/>
          </a:p>
        </p:txBody>
      </p:sp>
      <p:sp>
        <p:nvSpPr>
          <p:cNvPr id="5" name="Tijdelijke aanduiding voor voettekst 4">
            <a:extLst>
              <a:ext uri="{FF2B5EF4-FFF2-40B4-BE49-F238E27FC236}">
                <a16:creationId xmlns:a16="http://schemas.microsoft.com/office/drawing/2014/main" id="{7814EAAF-167A-3770-7518-FCFFC431B8E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3EFECA9-12A4-86FD-81AF-210EEC5298A2}"/>
              </a:ext>
            </a:extLst>
          </p:cNvPr>
          <p:cNvSpPr>
            <a:spLocks noGrp="1"/>
          </p:cNvSpPr>
          <p:nvPr>
            <p:ph type="sldNum" sz="quarter" idx="12"/>
          </p:nvPr>
        </p:nvSpPr>
        <p:spPr/>
        <p:txBody>
          <a:bodyPr/>
          <a:lstStyle/>
          <a:p>
            <a:fld id="{E0D991DD-BAE4-432E-9327-E561E377228D}" type="slidenum">
              <a:rPr lang="nl-BE" smtClean="0"/>
              <a:t>‹nr.›</a:t>
            </a:fld>
            <a:endParaRPr lang="nl-BE"/>
          </a:p>
        </p:txBody>
      </p:sp>
      <p:sp>
        <p:nvSpPr>
          <p:cNvPr id="7" name="Title 1">
            <a:extLst>
              <a:ext uri="{FF2B5EF4-FFF2-40B4-BE49-F238E27FC236}">
                <a16:creationId xmlns:a16="http://schemas.microsoft.com/office/drawing/2014/main" id="{F6437901-E61B-4473-9CBC-291808259AF9}"/>
              </a:ext>
            </a:extLst>
          </p:cNvPr>
          <p:cNvSpPr txBox="1">
            <a:spLocks/>
          </p:cNvSpPr>
          <p:nvPr userDrawn="1"/>
        </p:nvSpPr>
        <p:spPr>
          <a:xfrm>
            <a:off x="767408" y="318632"/>
            <a:ext cx="10887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Klik om de titel toe te voegen</a:t>
            </a:r>
            <a:endParaRPr lang="en-US"/>
          </a:p>
        </p:txBody>
      </p:sp>
      <p:pic>
        <p:nvPicPr>
          <p:cNvPr id="8" name="Afbeelding 7">
            <a:extLst>
              <a:ext uri="{FF2B5EF4-FFF2-40B4-BE49-F238E27FC236}">
                <a16:creationId xmlns:a16="http://schemas.microsoft.com/office/drawing/2014/main" id="{E4FE3BAC-797D-4688-8FFC-C2C5026FE731}"/>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140485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6B197-B31F-C26E-317B-2A86BED53E49}"/>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A677FE91-9225-D485-7265-82BC04055D6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4E419A6-3E94-8F82-BB4D-FE21A16E3C5E}"/>
              </a:ext>
            </a:extLst>
          </p:cNvPr>
          <p:cNvSpPr>
            <a:spLocks noGrp="1"/>
          </p:cNvSpPr>
          <p:nvPr>
            <p:ph type="dt" sz="half" idx="10"/>
          </p:nvPr>
        </p:nvSpPr>
        <p:spPr/>
        <p:txBody>
          <a:bodyPr/>
          <a:lstStyle/>
          <a:p>
            <a:fld id="{34E848B9-3E10-40FB-871D-7A4566436162}" type="datetimeFigureOut">
              <a:rPr lang="nl-BE" smtClean="0"/>
              <a:t>21/11/2024</a:t>
            </a:fld>
            <a:endParaRPr lang="nl-BE"/>
          </a:p>
        </p:txBody>
      </p:sp>
      <p:sp>
        <p:nvSpPr>
          <p:cNvPr id="5" name="Tijdelijke aanduiding voor voettekst 4">
            <a:extLst>
              <a:ext uri="{FF2B5EF4-FFF2-40B4-BE49-F238E27FC236}">
                <a16:creationId xmlns:a16="http://schemas.microsoft.com/office/drawing/2014/main" id="{39F8EFDC-4404-9E16-B938-78101B12435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5DED412-D1E7-9027-9700-86CF583C4950}"/>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7" name="Afbeelding 6">
            <a:extLst>
              <a:ext uri="{FF2B5EF4-FFF2-40B4-BE49-F238E27FC236}">
                <a16:creationId xmlns:a16="http://schemas.microsoft.com/office/drawing/2014/main" id="{4880EB68-4FD3-4BCB-A269-2839731ED009}"/>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55523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7A06484-EA05-C3C3-BDF3-D0CD45B986F9}"/>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736A2AF-9A90-F739-698A-F4C875DCBC8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984F61D-3138-E029-58D6-4833772900BF}"/>
              </a:ext>
            </a:extLst>
          </p:cNvPr>
          <p:cNvSpPr>
            <a:spLocks noGrp="1"/>
          </p:cNvSpPr>
          <p:nvPr>
            <p:ph type="dt" sz="half" idx="10"/>
          </p:nvPr>
        </p:nvSpPr>
        <p:spPr/>
        <p:txBody>
          <a:bodyPr/>
          <a:lstStyle/>
          <a:p>
            <a:fld id="{34E848B9-3E10-40FB-871D-7A4566436162}" type="datetimeFigureOut">
              <a:rPr lang="nl-BE" smtClean="0"/>
              <a:t>21/11/2024</a:t>
            </a:fld>
            <a:endParaRPr lang="nl-BE"/>
          </a:p>
        </p:txBody>
      </p:sp>
      <p:sp>
        <p:nvSpPr>
          <p:cNvPr id="5" name="Tijdelijke aanduiding voor voettekst 4">
            <a:extLst>
              <a:ext uri="{FF2B5EF4-FFF2-40B4-BE49-F238E27FC236}">
                <a16:creationId xmlns:a16="http://schemas.microsoft.com/office/drawing/2014/main" id="{8B54E1C0-01D8-1813-AD9C-0255CEED025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B36D0EC-DDAB-C842-B208-925E22C6FB48}"/>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7" name="Afbeelding 6">
            <a:extLst>
              <a:ext uri="{FF2B5EF4-FFF2-40B4-BE49-F238E27FC236}">
                <a16:creationId xmlns:a16="http://schemas.microsoft.com/office/drawing/2014/main" id="{4C1CBCD5-C436-4EA6-BD63-32E2544F019A}"/>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109174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357370-A062-1C2E-3B64-6CBBF300B2DF}"/>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59633BD-EAE8-7FC9-FF21-A9A03948764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414B163-6791-BEAE-BC75-985DC15F4839}"/>
              </a:ext>
            </a:extLst>
          </p:cNvPr>
          <p:cNvSpPr>
            <a:spLocks noGrp="1"/>
          </p:cNvSpPr>
          <p:nvPr>
            <p:ph type="dt" sz="half" idx="10"/>
          </p:nvPr>
        </p:nvSpPr>
        <p:spPr/>
        <p:txBody>
          <a:bodyPr/>
          <a:lstStyle/>
          <a:p>
            <a:fld id="{34E848B9-3E10-40FB-871D-7A4566436162}" type="datetimeFigureOut">
              <a:rPr lang="nl-BE" smtClean="0"/>
              <a:t>21/11/2024</a:t>
            </a:fld>
            <a:endParaRPr lang="nl-BE"/>
          </a:p>
        </p:txBody>
      </p:sp>
      <p:sp>
        <p:nvSpPr>
          <p:cNvPr id="5" name="Tijdelijke aanduiding voor voettekst 4">
            <a:extLst>
              <a:ext uri="{FF2B5EF4-FFF2-40B4-BE49-F238E27FC236}">
                <a16:creationId xmlns:a16="http://schemas.microsoft.com/office/drawing/2014/main" id="{CCEB2E58-1A46-DD0C-6B25-22DD60AAE74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2D0C303-DE67-B736-8723-0DCC93575320}"/>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9" name="Afbeelding 8">
            <a:extLst>
              <a:ext uri="{FF2B5EF4-FFF2-40B4-BE49-F238E27FC236}">
                <a16:creationId xmlns:a16="http://schemas.microsoft.com/office/drawing/2014/main" id="{BEF335F3-8227-472F-9070-564B0F7C8CCD}"/>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389735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C0F3E-1412-2419-2B81-8AA9EF1DB55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01C8A13-4432-49E2-7ABC-3BC3A83FA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0B70D4C-A71C-1349-BC07-AFAE6D81DB83}"/>
              </a:ext>
            </a:extLst>
          </p:cNvPr>
          <p:cNvSpPr>
            <a:spLocks noGrp="1"/>
          </p:cNvSpPr>
          <p:nvPr>
            <p:ph type="dt" sz="half" idx="10"/>
          </p:nvPr>
        </p:nvSpPr>
        <p:spPr/>
        <p:txBody>
          <a:bodyPr/>
          <a:lstStyle/>
          <a:p>
            <a:fld id="{34E848B9-3E10-40FB-871D-7A4566436162}" type="datetimeFigureOut">
              <a:rPr lang="nl-BE" smtClean="0"/>
              <a:t>21/11/2024</a:t>
            </a:fld>
            <a:endParaRPr lang="nl-BE"/>
          </a:p>
        </p:txBody>
      </p:sp>
      <p:sp>
        <p:nvSpPr>
          <p:cNvPr id="5" name="Tijdelijke aanduiding voor voettekst 4">
            <a:extLst>
              <a:ext uri="{FF2B5EF4-FFF2-40B4-BE49-F238E27FC236}">
                <a16:creationId xmlns:a16="http://schemas.microsoft.com/office/drawing/2014/main" id="{5FDD36AD-972D-5EE8-2C2C-12EAF85E9D5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5A8A1D5-5598-DFB7-F731-F92C458F79C3}"/>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7" name="Afbeelding 6">
            <a:extLst>
              <a:ext uri="{FF2B5EF4-FFF2-40B4-BE49-F238E27FC236}">
                <a16:creationId xmlns:a16="http://schemas.microsoft.com/office/drawing/2014/main" id="{DF8D6989-E32C-4A14-980E-8D881DC6A731}"/>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229836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1B108-C2B5-4DE0-48A7-5CB3A28B58B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AD06BF1-B1FD-1CD2-A7FC-723B7BCC35D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8C2BE3B-B3EF-972A-C01C-25D2BE6794D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4BB76A4C-CE6A-2EFA-9D8B-C13F3CF35FBF}"/>
              </a:ext>
            </a:extLst>
          </p:cNvPr>
          <p:cNvSpPr>
            <a:spLocks noGrp="1"/>
          </p:cNvSpPr>
          <p:nvPr>
            <p:ph type="dt" sz="half" idx="10"/>
          </p:nvPr>
        </p:nvSpPr>
        <p:spPr/>
        <p:txBody>
          <a:bodyPr/>
          <a:lstStyle/>
          <a:p>
            <a:fld id="{34E848B9-3E10-40FB-871D-7A4566436162}" type="datetimeFigureOut">
              <a:rPr lang="nl-BE" smtClean="0"/>
              <a:t>21/11/2024</a:t>
            </a:fld>
            <a:endParaRPr lang="nl-BE"/>
          </a:p>
        </p:txBody>
      </p:sp>
      <p:sp>
        <p:nvSpPr>
          <p:cNvPr id="6" name="Tijdelijke aanduiding voor voettekst 5">
            <a:extLst>
              <a:ext uri="{FF2B5EF4-FFF2-40B4-BE49-F238E27FC236}">
                <a16:creationId xmlns:a16="http://schemas.microsoft.com/office/drawing/2014/main" id="{98213A18-88C0-50B2-C939-0986665BFB7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38C18D4-DECC-F53A-27B4-CC53EAC6D463}"/>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8" name="Afbeelding 7">
            <a:extLst>
              <a:ext uri="{FF2B5EF4-FFF2-40B4-BE49-F238E27FC236}">
                <a16:creationId xmlns:a16="http://schemas.microsoft.com/office/drawing/2014/main" id="{AFE47318-F4BC-40B0-8A77-17D923273F92}"/>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242152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5FE31-09F6-2710-F462-0384FDABE8A0}"/>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654D4F8-FDBC-192B-E819-36782BC40D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CD0380F-36CD-1F32-7A34-B90EF81DD0F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6754E831-8E15-4188-1B53-CC6177700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33745F7-0121-7471-3244-88E58F969AD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9DE68BB6-53B5-7870-A9A9-C6DDB991A779}"/>
              </a:ext>
            </a:extLst>
          </p:cNvPr>
          <p:cNvSpPr>
            <a:spLocks noGrp="1"/>
          </p:cNvSpPr>
          <p:nvPr>
            <p:ph type="dt" sz="half" idx="10"/>
          </p:nvPr>
        </p:nvSpPr>
        <p:spPr/>
        <p:txBody>
          <a:bodyPr/>
          <a:lstStyle/>
          <a:p>
            <a:fld id="{34E848B9-3E10-40FB-871D-7A4566436162}" type="datetimeFigureOut">
              <a:rPr lang="nl-BE" smtClean="0"/>
              <a:t>21/11/2024</a:t>
            </a:fld>
            <a:endParaRPr lang="nl-BE"/>
          </a:p>
        </p:txBody>
      </p:sp>
      <p:sp>
        <p:nvSpPr>
          <p:cNvPr id="8" name="Tijdelijke aanduiding voor voettekst 7">
            <a:extLst>
              <a:ext uri="{FF2B5EF4-FFF2-40B4-BE49-F238E27FC236}">
                <a16:creationId xmlns:a16="http://schemas.microsoft.com/office/drawing/2014/main" id="{001C53C6-7643-C6B9-555A-12BC45FD41B6}"/>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A666E305-2655-1BDB-6B16-D8D24E57A88C}"/>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10" name="Afbeelding 9">
            <a:extLst>
              <a:ext uri="{FF2B5EF4-FFF2-40B4-BE49-F238E27FC236}">
                <a16:creationId xmlns:a16="http://schemas.microsoft.com/office/drawing/2014/main" id="{40A30110-E837-4FA0-9AE0-A7BB2CBBB602}"/>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87684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26847-5B54-57EF-97A8-3A6CFA225296}"/>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3075F00-55D6-915F-6211-85C114DA1A19}"/>
              </a:ext>
            </a:extLst>
          </p:cNvPr>
          <p:cNvSpPr>
            <a:spLocks noGrp="1"/>
          </p:cNvSpPr>
          <p:nvPr>
            <p:ph type="dt" sz="half" idx="10"/>
          </p:nvPr>
        </p:nvSpPr>
        <p:spPr/>
        <p:txBody>
          <a:bodyPr/>
          <a:lstStyle/>
          <a:p>
            <a:fld id="{34E848B9-3E10-40FB-871D-7A4566436162}" type="datetimeFigureOut">
              <a:rPr lang="nl-BE" smtClean="0"/>
              <a:t>21/11/2024</a:t>
            </a:fld>
            <a:endParaRPr lang="nl-BE"/>
          </a:p>
        </p:txBody>
      </p:sp>
      <p:sp>
        <p:nvSpPr>
          <p:cNvPr id="4" name="Tijdelijke aanduiding voor voettekst 3">
            <a:extLst>
              <a:ext uri="{FF2B5EF4-FFF2-40B4-BE49-F238E27FC236}">
                <a16:creationId xmlns:a16="http://schemas.microsoft.com/office/drawing/2014/main" id="{6D499049-08CA-8B7A-8ECE-D8326A7CE00D}"/>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67DB495-9C7F-2DB8-59F2-A342198D3AAC}"/>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6" name="Afbeelding 5">
            <a:extLst>
              <a:ext uri="{FF2B5EF4-FFF2-40B4-BE49-F238E27FC236}">
                <a16:creationId xmlns:a16="http://schemas.microsoft.com/office/drawing/2014/main" id="{4A481AFC-2CD1-4A88-9380-86EA64F5B048}"/>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218884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29DC0CA-A085-C95B-F5B9-A3D5D30F3672}"/>
              </a:ext>
            </a:extLst>
          </p:cNvPr>
          <p:cNvSpPr>
            <a:spLocks noGrp="1"/>
          </p:cNvSpPr>
          <p:nvPr>
            <p:ph type="dt" sz="half" idx="10"/>
          </p:nvPr>
        </p:nvSpPr>
        <p:spPr/>
        <p:txBody>
          <a:bodyPr/>
          <a:lstStyle/>
          <a:p>
            <a:fld id="{34E848B9-3E10-40FB-871D-7A4566436162}" type="datetimeFigureOut">
              <a:rPr lang="nl-BE" smtClean="0"/>
              <a:t>21/11/2024</a:t>
            </a:fld>
            <a:endParaRPr lang="nl-BE"/>
          </a:p>
        </p:txBody>
      </p:sp>
      <p:sp>
        <p:nvSpPr>
          <p:cNvPr id="3" name="Tijdelijke aanduiding voor voettekst 2">
            <a:extLst>
              <a:ext uri="{FF2B5EF4-FFF2-40B4-BE49-F238E27FC236}">
                <a16:creationId xmlns:a16="http://schemas.microsoft.com/office/drawing/2014/main" id="{72795DD4-0C34-717E-7D87-DE1E43142322}"/>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733ABAC-B0C4-1D76-A5BA-A872DAC34840}"/>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5" name="Afbeelding 4">
            <a:extLst>
              <a:ext uri="{FF2B5EF4-FFF2-40B4-BE49-F238E27FC236}">
                <a16:creationId xmlns:a16="http://schemas.microsoft.com/office/drawing/2014/main" id="{CF1D4C86-3279-49B0-AB44-4CA3A7AF7FF5}"/>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122658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6D25A-0763-8A06-886F-3F58A878F81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B8A6276-814E-DD6C-DC67-5421A1957E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BA906CBA-3438-4EC5-C3EC-181779D16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3BB11CB-CE45-5B35-9196-A74531D3AC96}"/>
              </a:ext>
            </a:extLst>
          </p:cNvPr>
          <p:cNvSpPr>
            <a:spLocks noGrp="1"/>
          </p:cNvSpPr>
          <p:nvPr>
            <p:ph type="dt" sz="half" idx="10"/>
          </p:nvPr>
        </p:nvSpPr>
        <p:spPr/>
        <p:txBody>
          <a:bodyPr/>
          <a:lstStyle/>
          <a:p>
            <a:fld id="{34E848B9-3E10-40FB-871D-7A4566436162}" type="datetimeFigureOut">
              <a:rPr lang="nl-BE" smtClean="0"/>
              <a:t>21/11/2024</a:t>
            </a:fld>
            <a:endParaRPr lang="nl-BE"/>
          </a:p>
        </p:txBody>
      </p:sp>
      <p:sp>
        <p:nvSpPr>
          <p:cNvPr id="6" name="Tijdelijke aanduiding voor voettekst 5">
            <a:extLst>
              <a:ext uri="{FF2B5EF4-FFF2-40B4-BE49-F238E27FC236}">
                <a16:creationId xmlns:a16="http://schemas.microsoft.com/office/drawing/2014/main" id="{569116A1-26B6-8992-4199-439C517E083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E271AC3-8C5C-315D-1021-36B792186FB9}"/>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8" name="Afbeelding 7">
            <a:extLst>
              <a:ext uri="{FF2B5EF4-FFF2-40B4-BE49-F238E27FC236}">
                <a16:creationId xmlns:a16="http://schemas.microsoft.com/office/drawing/2014/main" id="{D8663988-0ED7-4071-A652-A0A3FABC2E05}"/>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382381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30C70-6459-8DFC-2EC8-35E3C35722F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ABBF0969-AD92-8DF6-DE34-163B4F67B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7F7D96AA-E106-9AAE-8C91-32C8F03B4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A4CB3C9-EE98-1BF6-1534-1613C3BDF7E0}"/>
              </a:ext>
            </a:extLst>
          </p:cNvPr>
          <p:cNvSpPr>
            <a:spLocks noGrp="1"/>
          </p:cNvSpPr>
          <p:nvPr>
            <p:ph type="dt" sz="half" idx="10"/>
          </p:nvPr>
        </p:nvSpPr>
        <p:spPr/>
        <p:txBody>
          <a:bodyPr/>
          <a:lstStyle/>
          <a:p>
            <a:fld id="{34E848B9-3E10-40FB-871D-7A4566436162}" type="datetimeFigureOut">
              <a:rPr lang="nl-BE" smtClean="0"/>
              <a:t>21/11/2024</a:t>
            </a:fld>
            <a:endParaRPr lang="nl-BE"/>
          </a:p>
        </p:txBody>
      </p:sp>
      <p:sp>
        <p:nvSpPr>
          <p:cNvPr id="6" name="Tijdelijke aanduiding voor voettekst 5">
            <a:extLst>
              <a:ext uri="{FF2B5EF4-FFF2-40B4-BE49-F238E27FC236}">
                <a16:creationId xmlns:a16="http://schemas.microsoft.com/office/drawing/2014/main" id="{34A15C56-67C6-ED8E-B976-506AB6E04A0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D02BE00C-0A9A-6D5E-2534-545997A2E7F8}"/>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8" name="Afbeelding 7">
            <a:extLst>
              <a:ext uri="{FF2B5EF4-FFF2-40B4-BE49-F238E27FC236}">
                <a16:creationId xmlns:a16="http://schemas.microsoft.com/office/drawing/2014/main" id="{74B5C3C9-0994-403D-A47E-BBF1EE962C5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227089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E769896-BFF5-8005-2227-C34C766D5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EFD027C-A6CF-78B6-29A0-EE8E52DA8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8842FAB-6093-C8FF-F576-1D1B9FE33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848B9-3E10-40FB-871D-7A4566436162}" type="datetimeFigureOut">
              <a:rPr lang="nl-BE" smtClean="0"/>
              <a:t>21/11/2024</a:t>
            </a:fld>
            <a:endParaRPr lang="nl-BE"/>
          </a:p>
        </p:txBody>
      </p:sp>
      <p:sp>
        <p:nvSpPr>
          <p:cNvPr id="5" name="Tijdelijke aanduiding voor voettekst 4">
            <a:extLst>
              <a:ext uri="{FF2B5EF4-FFF2-40B4-BE49-F238E27FC236}">
                <a16:creationId xmlns:a16="http://schemas.microsoft.com/office/drawing/2014/main" id="{0DB01B87-6E1C-135B-8433-A6B46F0322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BCFE0F67-F53E-FD38-6E11-822138B08A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991DD-BAE4-432E-9327-E561E377228D}" type="slidenum">
              <a:rPr lang="nl-BE" smtClean="0"/>
              <a:t>‹nr.›</a:t>
            </a:fld>
            <a:endParaRPr lang="nl-BE"/>
          </a:p>
        </p:txBody>
      </p:sp>
      <p:pic>
        <p:nvPicPr>
          <p:cNvPr id="7" name="Afbeelding 6">
            <a:extLst>
              <a:ext uri="{FF2B5EF4-FFF2-40B4-BE49-F238E27FC236}">
                <a16:creationId xmlns:a16="http://schemas.microsoft.com/office/drawing/2014/main" id="{081FC0C1-981A-497C-94E4-A66F27BA4541}"/>
              </a:ext>
            </a:extLst>
          </p:cNvPr>
          <p:cNvPicPr>
            <a:picLocks noChangeAspect="1"/>
          </p:cNvPicPr>
          <p:nvPr userDrawn="1"/>
        </p:nvPicPr>
        <p:blipFill>
          <a:blip r:embed="rId13"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3182743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 Lettertype, logo, Graphics&#10;&#10;Automatisch gegenereerde beschrijving">
            <a:extLst>
              <a:ext uri="{FF2B5EF4-FFF2-40B4-BE49-F238E27FC236}">
                <a16:creationId xmlns:a16="http://schemas.microsoft.com/office/drawing/2014/main" id="{70885C79-5A91-47E1-B555-225D33986978}"/>
              </a:ext>
            </a:extLst>
          </p:cNvPr>
          <p:cNvPicPr>
            <a:picLocks noChangeAspect="1"/>
          </p:cNvPicPr>
          <p:nvPr/>
        </p:nvPicPr>
        <p:blipFill rotWithShape="1">
          <a:blip r:embed="rId3">
            <a:extLst>
              <a:ext uri="{28A0092B-C50C-407E-A947-70E740481C1C}">
                <a14:useLocalDpi xmlns:a14="http://schemas.microsoft.com/office/drawing/2010/main" val="0"/>
              </a:ext>
            </a:extLst>
          </a:blip>
          <a:srcRect b="37785"/>
          <a:stretch/>
        </p:blipFill>
        <p:spPr>
          <a:xfrm>
            <a:off x="0" y="227222"/>
            <a:ext cx="4774687" cy="1097082"/>
          </a:xfrm>
          <a:prstGeom prst="rect">
            <a:avLst/>
          </a:prstGeom>
        </p:spPr>
      </p:pic>
      <p:pic>
        <p:nvPicPr>
          <p:cNvPr id="14" name="Afbeelding 13" descr="Afbeelding met tekening&#10;&#10;Automatisch gegenereerde beschrijving">
            <a:extLst>
              <a:ext uri="{FF2B5EF4-FFF2-40B4-BE49-F238E27FC236}">
                <a16:creationId xmlns:a16="http://schemas.microsoft.com/office/drawing/2014/main" id="{A1E58DD6-2F5C-43DB-AB06-83ED77225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7122" y="5777266"/>
            <a:ext cx="645422" cy="396240"/>
          </a:xfrm>
          <a:prstGeom prst="rect">
            <a:avLst/>
          </a:prstGeom>
        </p:spPr>
      </p:pic>
      <p:pic>
        <p:nvPicPr>
          <p:cNvPr id="16" name="Graphic 15">
            <a:extLst>
              <a:ext uri="{FF2B5EF4-FFF2-40B4-BE49-F238E27FC236}">
                <a16:creationId xmlns:a16="http://schemas.microsoft.com/office/drawing/2014/main" id="{1F2EDE9A-CAA6-4CFB-8E28-46605049595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5941" t="-1" b="-8591"/>
          <a:stretch/>
        </p:blipFill>
        <p:spPr>
          <a:xfrm>
            <a:off x="7582023" y="130447"/>
            <a:ext cx="4361701" cy="4665071"/>
          </a:xfrm>
          <a:prstGeom prst="rect">
            <a:avLst/>
          </a:prstGeom>
        </p:spPr>
      </p:pic>
      <p:sp>
        <p:nvSpPr>
          <p:cNvPr id="4" name="Titel 3">
            <a:extLst>
              <a:ext uri="{FF2B5EF4-FFF2-40B4-BE49-F238E27FC236}">
                <a16:creationId xmlns:a16="http://schemas.microsoft.com/office/drawing/2014/main" id="{10484DB5-8E52-4BB8-EA2F-875B706F930E}"/>
              </a:ext>
            </a:extLst>
          </p:cNvPr>
          <p:cNvSpPr>
            <a:spLocks noGrp="1"/>
          </p:cNvSpPr>
          <p:nvPr>
            <p:ph type="ctrTitle"/>
          </p:nvPr>
        </p:nvSpPr>
        <p:spPr>
          <a:xfrm>
            <a:off x="6254877" y="5377488"/>
            <a:ext cx="3956050" cy="898542"/>
          </a:xfrm>
        </p:spPr>
        <p:txBody>
          <a:bodyPr>
            <a:normAutofit/>
          </a:bodyPr>
          <a:lstStyle/>
          <a:p>
            <a:pPr algn="r"/>
            <a:r>
              <a:rPr lang="nl-NL" sz="3600" dirty="0">
                <a:solidFill>
                  <a:srgbClr val="6CAB35"/>
                </a:solidFill>
                <a:latin typeface="Lintel" panose="02000000000000000000" pitchFamily="2" charset="0"/>
              </a:rPr>
              <a:t>Toekomstvisie</a:t>
            </a:r>
            <a:br>
              <a:rPr lang="nl-NL" sz="3600" dirty="0">
                <a:solidFill>
                  <a:srgbClr val="6CAB35"/>
                </a:solidFill>
                <a:latin typeface="Lintel" panose="02000000000000000000" pitchFamily="2" charset="0"/>
              </a:rPr>
            </a:br>
            <a:r>
              <a:rPr lang="nl-NL" sz="1800" i="1" dirty="0">
                <a:solidFill>
                  <a:srgbClr val="6CAB35"/>
                </a:solidFill>
              </a:rPr>
              <a:t>September 2024</a:t>
            </a:r>
            <a:endParaRPr lang="nl-BE" sz="1800" dirty="0">
              <a:solidFill>
                <a:srgbClr val="6CAB35"/>
              </a:solidFill>
            </a:endParaRPr>
          </a:p>
        </p:txBody>
      </p:sp>
    </p:spTree>
    <p:extLst>
      <p:ext uri="{BB962C8B-B14F-4D97-AF65-F5344CB8AC3E}">
        <p14:creationId xmlns:p14="http://schemas.microsoft.com/office/powerpoint/2010/main" val="1867057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E641F2-A362-2321-0801-9E2FD106D5D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err="1">
                <a:solidFill>
                  <a:srgbClr val="6CAB35"/>
                </a:solidFill>
                <a:latin typeface="Lintel" panose="02000000000000000000" pitchFamily="2" charset="0"/>
              </a:rPr>
              <a:t>Samenstelling</a:t>
            </a:r>
            <a:r>
              <a:rPr lang="en-US" sz="3200">
                <a:solidFill>
                  <a:srgbClr val="6CAB35"/>
                </a:solidFill>
                <a:latin typeface="Lintel" panose="02000000000000000000" pitchFamily="2" charset="0"/>
              </a:rPr>
              <a:t> </a:t>
            </a:r>
            <a:r>
              <a:rPr lang="en-US" sz="3200" err="1">
                <a:solidFill>
                  <a:srgbClr val="6CAB35"/>
                </a:solidFill>
                <a:latin typeface="Lintel" panose="02000000000000000000" pitchFamily="2" charset="0"/>
              </a:rPr>
              <a:t>netwerk</a:t>
            </a:r>
            <a:endParaRPr lang="en-US" sz="3200">
              <a:solidFill>
                <a:srgbClr val="6CAB35"/>
              </a:solidFill>
              <a:latin typeface="Lintel" panose="02000000000000000000" pitchFamily="2" charset="0"/>
            </a:endParaRPr>
          </a:p>
        </p:txBody>
      </p:sp>
      <p:pic>
        <p:nvPicPr>
          <p:cNvPr id="7" name="Afbeelding 6" descr="Afbeelding met schets, Lijnillustraties, illustratie, clipart&#10;&#10;Automatisch gegenereerde beschrijving">
            <a:extLst>
              <a:ext uri="{FF2B5EF4-FFF2-40B4-BE49-F238E27FC236}">
                <a16:creationId xmlns:a16="http://schemas.microsoft.com/office/drawing/2014/main" id="{D129CEAB-D2B3-B4B2-AC4A-A7CEE5D91EAD}"/>
              </a:ext>
            </a:extLst>
          </p:cNvPr>
          <p:cNvPicPr>
            <a:picLocks noChangeAspect="1"/>
          </p:cNvPicPr>
          <p:nvPr/>
        </p:nvPicPr>
        <p:blipFill rotWithShape="1">
          <a:blip r:embed="rId2">
            <a:extLst>
              <a:ext uri="{28A0092B-C50C-407E-A947-70E740481C1C}">
                <a14:useLocalDpi xmlns:a14="http://schemas.microsoft.com/office/drawing/2010/main" val="0"/>
              </a:ext>
            </a:extLst>
          </a:blip>
          <a:srcRect b="3010"/>
          <a:stretch/>
        </p:blipFill>
        <p:spPr>
          <a:xfrm>
            <a:off x="6239526" y="308561"/>
            <a:ext cx="5452259" cy="4092576"/>
          </a:xfrm>
          <a:prstGeom prst="rect">
            <a:avLst/>
          </a:prstGeom>
        </p:spPr>
      </p:pic>
      <p:sp>
        <p:nvSpPr>
          <p:cNvPr id="3" name="Tijdelijke aanduiding voor tekst 2">
            <a:extLst>
              <a:ext uri="{FF2B5EF4-FFF2-40B4-BE49-F238E27FC236}">
                <a16:creationId xmlns:a16="http://schemas.microsoft.com/office/drawing/2014/main" id="{7A10CAFC-2B91-0B2B-7627-3E1A70E2F3AD}"/>
              </a:ext>
            </a:extLst>
          </p:cNvPr>
          <p:cNvSpPr txBox="1">
            <a:spLocks/>
          </p:cNvSpPr>
          <p:nvPr/>
        </p:nvSpPr>
        <p:spPr>
          <a:xfrm>
            <a:off x="838200" y="1690688"/>
            <a:ext cx="6080823" cy="1964360"/>
          </a:xfrm>
          <a:prstGeom prst="rect">
            <a:avLst/>
          </a:prstGeom>
        </p:spPr>
        <p:txBody>
          <a:bodyPr vert="horz" lIns="91440" tIns="45720" rIns="91440" bIns="45720" rtlCol="0">
            <a:noAutofit/>
          </a:bodyPr>
          <a:lstStyle>
            <a:defPPr>
              <a:defRPr lang="nl-B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en-US" sz="1600">
                <a:solidFill>
                  <a:schemeClr val="tx1"/>
                </a:solidFill>
                <a:latin typeface="Verdana" panose="020B0604030504040204" pitchFamily="34" charset="0"/>
                <a:ea typeface="Verdana" panose="020B0604030504040204" pitchFamily="34" charset="0"/>
              </a:rPr>
              <a:t>De Taborgroep is </a:t>
            </a:r>
            <a:r>
              <a:rPr lang="en-US" sz="1600" err="1">
                <a:solidFill>
                  <a:schemeClr val="tx1"/>
                </a:solidFill>
                <a:latin typeface="Verdana" panose="020B0604030504040204" pitchFamily="34" charset="0"/>
                <a:ea typeface="Verdana" panose="020B0604030504040204" pitchFamily="34" charset="0"/>
              </a:rPr>
              <a:t>een</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netwerk</a:t>
            </a:r>
            <a:r>
              <a:rPr lang="en-US" sz="1600">
                <a:solidFill>
                  <a:schemeClr val="tx1"/>
                </a:solidFill>
                <a:latin typeface="Verdana" panose="020B0604030504040204" pitchFamily="34" charset="0"/>
                <a:ea typeface="Verdana" panose="020B0604030504040204" pitchFamily="34" charset="0"/>
              </a:rPr>
              <a:t> van </a:t>
            </a:r>
            <a:r>
              <a:rPr lang="en-US" sz="3200" err="1">
                <a:solidFill>
                  <a:schemeClr val="tx1"/>
                </a:solidFill>
                <a:latin typeface="Verdana" panose="020B0604030504040204" pitchFamily="34" charset="0"/>
                <a:ea typeface="Verdana" panose="020B0604030504040204" pitchFamily="34" charset="0"/>
              </a:rPr>
              <a:t>sociale</a:t>
            </a:r>
            <a:r>
              <a:rPr lang="en-US" sz="3200">
                <a:solidFill>
                  <a:schemeClr val="tx1"/>
                </a:solidFill>
                <a:latin typeface="Verdana" panose="020B0604030504040204" pitchFamily="34" charset="0"/>
                <a:ea typeface="Verdana" panose="020B0604030504040204" pitchFamily="34" charset="0"/>
              </a:rPr>
              <a:t> en </a:t>
            </a:r>
            <a:r>
              <a:rPr lang="en-US" sz="3200" err="1">
                <a:solidFill>
                  <a:schemeClr val="tx1"/>
                </a:solidFill>
                <a:latin typeface="Verdana" panose="020B0604030504040204" pitchFamily="34" charset="0"/>
                <a:ea typeface="Verdana" panose="020B0604030504040204" pitchFamily="34" charset="0"/>
              </a:rPr>
              <a:t>maatschappelijke</a:t>
            </a:r>
            <a:r>
              <a:rPr lang="en-US" sz="3200">
                <a:solidFill>
                  <a:schemeClr val="tx1"/>
                </a:solidFill>
                <a:latin typeface="Verdana" panose="020B0604030504040204" pitchFamily="34" charset="0"/>
                <a:ea typeface="Verdana" panose="020B0604030504040204" pitchFamily="34" charset="0"/>
              </a:rPr>
              <a:t> </a:t>
            </a:r>
            <a:r>
              <a:rPr lang="en-US" sz="3200" err="1">
                <a:solidFill>
                  <a:schemeClr val="tx1"/>
                </a:solidFill>
                <a:latin typeface="Verdana" panose="020B0604030504040204" pitchFamily="34" charset="0"/>
                <a:ea typeface="Verdana" panose="020B0604030504040204" pitchFamily="34" charset="0"/>
              </a:rPr>
              <a:t>ondernemingen</a:t>
            </a:r>
            <a:r>
              <a:rPr lang="en-US" sz="3200">
                <a:solidFill>
                  <a:schemeClr val="tx1"/>
                </a:solidFill>
                <a:latin typeface="Verdana" panose="020B0604030504040204" pitchFamily="34" charset="0"/>
                <a:ea typeface="Verdana" panose="020B0604030504040204" pitchFamily="34" charset="0"/>
              </a:rPr>
              <a:t>/ </a:t>
            </a:r>
            <a:r>
              <a:rPr lang="en-US" sz="3200" err="1">
                <a:solidFill>
                  <a:schemeClr val="tx1"/>
                </a:solidFill>
                <a:latin typeface="Verdana" panose="020B0604030504040204" pitchFamily="34" charset="0"/>
                <a:ea typeface="Verdana" panose="020B0604030504040204" pitchFamily="34" charset="0"/>
              </a:rPr>
              <a:t>organisaties</a:t>
            </a:r>
            <a:r>
              <a:rPr lang="en-US" sz="1600">
                <a:solidFill>
                  <a:schemeClr val="tx1"/>
                </a:solidFill>
                <a:latin typeface="Verdana" panose="020B0604030504040204" pitchFamily="34" charset="0"/>
                <a:ea typeface="Verdana" panose="020B0604030504040204" pitchFamily="34" charset="0"/>
              </a:rPr>
              <a:t>. </a:t>
            </a:r>
          </a:p>
        </p:txBody>
      </p:sp>
      <p:sp>
        <p:nvSpPr>
          <p:cNvPr id="4" name="Tijdelijke aanduiding voor tekst 2">
            <a:extLst>
              <a:ext uri="{FF2B5EF4-FFF2-40B4-BE49-F238E27FC236}">
                <a16:creationId xmlns:a16="http://schemas.microsoft.com/office/drawing/2014/main" id="{F3AE0E76-ACB9-1E06-3CA6-4173F18B9D54}"/>
              </a:ext>
            </a:extLst>
          </p:cNvPr>
          <p:cNvSpPr txBox="1">
            <a:spLocks/>
          </p:cNvSpPr>
          <p:nvPr/>
        </p:nvSpPr>
        <p:spPr>
          <a:xfrm>
            <a:off x="838200" y="4513773"/>
            <a:ext cx="10848254" cy="1593388"/>
          </a:xfrm>
          <a:prstGeom prst="rect">
            <a:avLst/>
          </a:prstGeom>
        </p:spPr>
        <p:txBody>
          <a:bodyPr vert="horz" lIns="91440" tIns="45720" rIns="91440" bIns="45720" rtlCol="0">
            <a:noAutofit/>
          </a:bodyPr>
          <a:lstStyle>
            <a:defPPr>
              <a:defRPr lang="nl-B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en-US" sz="1600">
                <a:solidFill>
                  <a:schemeClr val="tx1"/>
                </a:solidFill>
                <a:latin typeface="Verdana" panose="020B0604030504040204" pitchFamily="34" charset="0"/>
                <a:ea typeface="Verdana" panose="020B0604030504040204" pitchFamily="34" charset="0"/>
              </a:rPr>
              <a:t>De Taborgroep is </a:t>
            </a:r>
            <a:r>
              <a:rPr lang="en-US" sz="1600" err="1">
                <a:solidFill>
                  <a:schemeClr val="tx1"/>
                </a:solidFill>
                <a:latin typeface="Verdana" panose="020B0604030504040204" pitchFamily="34" charset="0"/>
                <a:ea typeface="Verdana" panose="020B0604030504040204" pitchFamily="34" charset="0"/>
              </a:rPr>
              <a:t>een</a:t>
            </a:r>
            <a:r>
              <a:rPr lang="en-US" sz="1600">
                <a:solidFill>
                  <a:schemeClr val="tx1"/>
                </a:solidFill>
                <a:latin typeface="Verdana" panose="020B0604030504040204" pitchFamily="34" charset="0"/>
                <a:ea typeface="Verdana" panose="020B0604030504040204" pitchFamily="34" charset="0"/>
              </a:rPr>
              <a:t> </a:t>
            </a:r>
            <a:r>
              <a:rPr lang="en-US" sz="3200">
                <a:solidFill>
                  <a:schemeClr val="tx1"/>
                </a:solidFill>
                <a:latin typeface="Verdana" panose="020B0604030504040204" pitchFamily="34" charset="0"/>
                <a:ea typeface="Verdana" panose="020B0604030504040204" pitchFamily="34" charset="0"/>
              </a:rPr>
              <a:t>divers </a:t>
            </a:r>
            <a:r>
              <a:rPr lang="en-US" sz="3200" err="1">
                <a:solidFill>
                  <a:schemeClr val="tx1"/>
                </a:solidFill>
                <a:latin typeface="Verdana" panose="020B0604030504040204" pitchFamily="34" charset="0"/>
                <a:ea typeface="Verdana" panose="020B0604030504040204" pitchFamily="34" charset="0"/>
              </a:rPr>
              <a:t>samengesteld</a:t>
            </a:r>
            <a:r>
              <a:rPr lang="en-US" sz="32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netwerk</a:t>
            </a:r>
            <a:r>
              <a:rPr lang="en-US" sz="1600">
                <a:solidFill>
                  <a:schemeClr val="tx1"/>
                </a:solidFill>
                <a:latin typeface="Verdana" panose="020B0604030504040204" pitchFamily="34" charset="0"/>
                <a:ea typeface="Verdana" panose="020B0604030504040204" pitchFamily="34" charset="0"/>
              </a:rPr>
              <a:t> van </a:t>
            </a:r>
            <a:r>
              <a:rPr lang="en-US" sz="1600" err="1">
                <a:solidFill>
                  <a:schemeClr val="tx1"/>
                </a:solidFill>
                <a:latin typeface="Verdana" panose="020B0604030504040204" pitchFamily="34" charset="0"/>
                <a:ea typeface="Verdana" panose="020B0604030504040204" pitchFamily="34" charset="0"/>
              </a:rPr>
              <a:t>organisaties</a:t>
            </a:r>
            <a:r>
              <a:rPr lang="en-US" sz="1600">
                <a:solidFill>
                  <a:schemeClr val="tx1"/>
                </a:solidFill>
                <a:latin typeface="Verdana" panose="020B0604030504040204" pitchFamily="34" charset="0"/>
                <a:ea typeface="Verdana" panose="020B0604030504040204" pitchFamily="34" charset="0"/>
              </a:rPr>
              <a:t>. De </a:t>
            </a:r>
            <a:r>
              <a:rPr lang="en-US" sz="1600" err="1">
                <a:solidFill>
                  <a:schemeClr val="tx1"/>
                </a:solidFill>
                <a:latin typeface="Verdana" panose="020B0604030504040204" pitchFamily="34" charset="0"/>
                <a:ea typeface="Verdana" panose="020B0604030504040204" pitchFamily="34" charset="0"/>
              </a:rPr>
              <a:t>organisaties</a:t>
            </a:r>
            <a:r>
              <a:rPr lang="en-US" sz="1600">
                <a:solidFill>
                  <a:schemeClr val="tx1"/>
                </a:solidFill>
                <a:latin typeface="Verdana" panose="020B0604030504040204" pitchFamily="34" charset="0"/>
                <a:ea typeface="Verdana" panose="020B0604030504040204" pitchFamily="34" charset="0"/>
              </a:rPr>
              <a:t>/partners </a:t>
            </a:r>
            <a:r>
              <a:rPr lang="en-US" sz="1600" err="1">
                <a:solidFill>
                  <a:schemeClr val="tx1"/>
                </a:solidFill>
                <a:latin typeface="Verdana" panose="020B0604030504040204" pitchFamily="34" charset="0"/>
                <a:ea typeface="Verdana" panose="020B0604030504040204" pitchFamily="34" charset="0"/>
              </a:rPr>
              <a:t>zijn</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actief</a:t>
            </a:r>
            <a:r>
              <a:rPr lang="en-US" sz="1600">
                <a:solidFill>
                  <a:schemeClr val="tx1"/>
                </a:solidFill>
                <a:latin typeface="Verdana" panose="020B0604030504040204" pitchFamily="34" charset="0"/>
                <a:ea typeface="Verdana" panose="020B0604030504040204" pitchFamily="34" charset="0"/>
              </a:rPr>
              <a:t> in </a:t>
            </a:r>
            <a:r>
              <a:rPr lang="en-US" sz="1600" err="1">
                <a:solidFill>
                  <a:schemeClr val="tx1"/>
                </a:solidFill>
                <a:latin typeface="Verdana" panose="020B0604030504040204" pitchFamily="34" charset="0"/>
                <a:ea typeface="Verdana" panose="020B0604030504040204" pitchFamily="34" charset="0"/>
              </a:rPr>
              <a:t>onderwijs</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welzijn</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zorg</a:t>
            </a:r>
            <a:r>
              <a:rPr lang="en-US" sz="1600">
                <a:solidFill>
                  <a:schemeClr val="tx1"/>
                </a:solidFill>
                <a:latin typeface="Verdana" panose="020B0604030504040204" pitchFamily="34" charset="0"/>
                <a:ea typeface="Verdana" panose="020B0604030504040204" pitchFamily="34" charset="0"/>
              </a:rPr>
              <a:t> en </a:t>
            </a:r>
            <a:r>
              <a:rPr lang="en-US" sz="1600" err="1">
                <a:solidFill>
                  <a:schemeClr val="tx1"/>
                </a:solidFill>
                <a:latin typeface="Verdana" panose="020B0604030504040204" pitchFamily="34" charset="0"/>
                <a:ea typeface="Verdana" panose="020B0604030504040204" pitchFamily="34" charset="0"/>
              </a:rPr>
              <a:t>sociale</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economie</a:t>
            </a:r>
            <a:r>
              <a:rPr lang="en-US" sz="1600">
                <a:solidFill>
                  <a:schemeClr val="tx1"/>
                </a:solidFill>
                <a:latin typeface="Verdana" panose="020B0604030504040204" pitchFamily="34" charset="0"/>
                <a:ea typeface="Verdana" panose="020B0604030504040204" pitchFamily="34" charset="0"/>
              </a:rPr>
              <a:t>. De partners </a:t>
            </a:r>
            <a:r>
              <a:rPr lang="en-US" sz="1600" err="1">
                <a:solidFill>
                  <a:schemeClr val="tx1"/>
                </a:solidFill>
                <a:latin typeface="Verdana" panose="020B0604030504040204" pitchFamily="34" charset="0"/>
                <a:ea typeface="Verdana" panose="020B0604030504040204" pitchFamily="34" charset="0"/>
              </a:rPr>
              <a:t>komen</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uit</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verschillende</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provincies</a:t>
            </a:r>
            <a:r>
              <a:rPr lang="en-US" sz="1600">
                <a:solidFill>
                  <a:schemeClr val="tx1"/>
                </a:solidFill>
                <a:latin typeface="Verdana" panose="020B0604030504040204" pitchFamily="34" charset="0"/>
                <a:ea typeface="Verdana" panose="020B0604030504040204" pitchFamily="34" charset="0"/>
              </a:rPr>
              <a:t> en </a:t>
            </a:r>
            <a:r>
              <a:rPr lang="en-US" sz="1600" err="1">
                <a:solidFill>
                  <a:schemeClr val="tx1"/>
                </a:solidFill>
                <a:latin typeface="Verdana" panose="020B0604030504040204" pitchFamily="34" charset="0"/>
                <a:ea typeface="Verdana" panose="020B0604030504040204" pitchFamily="34" charset="0"/>
              </a:rPr>
              <a:t>vertegenwoordigen</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een</a:t>
            </a:r>
            <a:r>
              <a:rPr lang="en-US" sz="1600">
                <a:solidFill>
                  <a:schemeClr val="tx1"/>
                </a:solidFill>
                <a:latin typeface="Verdana" panose="020B0604030504040204" pitchFamily="34" charset="0"/>
                <a:ea typeface="Verdana" panose="020B0604030504040204" pitchFamily="34" charset="0"/>
              </a:rPr>
              <a:t> breed scala </a:t>
            </a:r>
            <a:r>
              <a:rPr lang="en-US" sz="1600" err="1">
                <a:solidFill>
                  <a:schemeClr val="tx1"/>
                </a:solidFill>
                <a:latin typeface="Verdana" panose="020B0604030504040204" pitchFamily="34" charset="0"/>
                <a:ea typeface="Verdana" panose="020B0604030504040204" pitchFamily="34" charset="0"/>
              </a:rPr>
              <a:t>aan</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organisatiegroottes</a:t>
            </a:r>
            <a:r>
              <a:rPr lang="en-US" sz="1600">
                <a:solidFill>
                  <a:schemeClr val="tx1"/>
                </a:solidFill>
                <a:latin typeface="Verdana" panose="020B0604030504040204" pitchFamily="34" charset="0"/>
                <a:ea typeface="Verdana" panose="020B0604030504040204" pitchFamily="34" charset="0"/>
              </a:rPr>
              <a:t> en </a:t>
            </a:r>
            <a:r>
              <a:rPr lang="en-US" sz="1600" err="1">
                <a:solidFill>
                  <a:schemeClr val="tx1"/>
                </a:solidFill>
                <a:latin typeface="Verdana" panose="020B0604030504040204" pitchFamily="34" charset="0"/>
                <a:ea typeface="Verdana" panose="020B0604030504040204" pitchFamily="34" charset="0"/>
              </a:rPr>
              <a:t>kenmerken</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Vele</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organisaties</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hebben</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hun</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wortels</a:t>
            </a:r>
            <a:r>
              <a:rPr lang="en-US" sz="1600">
                <a:solidFill>
                  <a:schemeClr val="tx1"/>
                </a:solidFill>
                <a:latin typeface="Verdana" panose="020B0604030504040204" pitchFamily="34" charset="0"/>
                <a:ea typeface="Verdana" panose="020B0604030504040204" pitchFamily="34" charset="0"/>
              </a:rPr>
              <a:t> in de </a:t>
            </a:r>
            <a:r>
              <a:rPr lang="en-US" sz="1600" err="1">
                <a:solidFill>
                  <a:schemeClr val="tx1"/>
                </a:solidFill>
                <a:latin typeface="Verdana" panose="020B0604030504040204" pitchFamily="34" charset="0"/>
                <a:ea typeface="Verdana" panose="020B0604030504040204" pitchFamily="34" charset="0"/>
              </a:rPr>
              <a:t>congregatie</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Deze</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diversiteit</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wordt</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ervaren</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als</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troef</a:t>
            </a:r>
            <a:r>
              <a:rPr lang="en-US" sz="1600">
                <a:solidFill>
                  <a:schemeClr val="tx1"/>
                </a:solidFill>
                <a:latin typeface="Verdana" panose="020B0604030504040204" pitchFamily="34" charset="0"/>
                <a:ea typeface="Verdana" panose="020B0604030504040204" pitchFamily="34" charset="0"/>
              </a:rPr>
              <a:t>, maar </a:t>
            </a:r>
            <a:r>
              <a:rPr lang="en-US" sz="1600" err="1">
                <a:solidFill>
                  <a:schemeClr val="tx1"/>
                </a:solidFill>
                <a:latin typeface="Verdana" panose="020B0604030504040204" pitchFamily="34" charset="0"/>
                <a:ea typeface="Verdana" panose="020B0604030504040204" pitchFamily="34" charset="0"/>
              </a:rPr>
              <a:t>kan</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ook</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leiden</a:t>
            </a:r>
            <a:r>
              <a:rPr lang="en-US" sz="1600">
                <a:solidFill>
                  <a:schemeClr val="tx1"/>
                </a:solidFill>
                <a:latin typeface="Verdana" panose="020B0604030504040204" pitchFamily="34" charset="0"/>
                <a:ea typeface="Verdana" panose="020B0604030504040204" pitchFamily="34" charset="0"/>
              </a:rPr>
              <a:t> tot </a:t>
            </a:r>
            <a:r>
              <a:rPr lang="en-US" sz="1600" err="1">
                <a:solidFill>
                  <a:schemeClr val="tx1"/>
                </a:solidFill>
                <a:latin typeface="Verdana" panose="020B0604030504040204" pitchFamily="34" charset="0"/>
                <a:ea typeface="Verdana" panose="020B0604030504040204" pitchFamily="34" charset="0"/>
              </a:rPr>
              <a:t>spanningen</a:t>
            </a:r>
            <a:r>
              <a:rPr lang="en-US" sz="1600">
                <a:solidFill>
                  <a:schemeClr val="tx1"/>
                </a:solidFill>
                <a:latin typeface="Verdana" panose="020B0604030504040204" pitchFamily="34" charset="0"/>
                <a:ea typeface="Verdana" panose="020B0604030504040204" pitchFamily="34" charset="0"/>
              </a:rPr>
              <a:t>. Het is </a:t>
            </a:r>
            <a:r>
              <a:rPr lang="en-US" sz="1600" err="1">
                <a:solidFill>
                  <a:schemeClr val="tx1"/>
                </a:solidFill>
                <a:latin typeface="Verdana" panose="020B0604030504040204" pitchFamily="34" charset="0"/>
                <a:ea typeface="Verdana" panose="020B0604030504040204" pitchFamily="34" charset="0"/>
              </a:rPr>
              <a:t>belangrijk</a:t>
            </a:r>
            <a:r>
              <a:rPr lang="en-US" sz="1600">
                <a:solidFill>
                  <a:schemeClr val="tx1"/>
                </a:solidFill>
                <a:latin typeface="Verdana" panose="020B0604030504040204" pitchFamily="34" charset="0"/>
                <a:ea typeface="Verdana" panose="020B0604030504040204" pitchFamily="34" charset="0"/>
              </a:rPr>
              <a:t> om </a:t>
            </a:r>
            <a:r>
              <a:rPr lang="en-US" sz="1600" err="1">
                <a:solidFill>
                  <a:schemeClr val="tx1"/>
                </a:solidFill>
                <a:latin typeface="Verdana" panose="020B0604030504040204" pitchFamily="34" charset="0"/>
                <a:ea typeface="Verdana" panose="020B0604030504040204" pitchFamily="34" charset="0"/>
              </a:rPr>
              <a:t>hieraan</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aandacht</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te</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besteden</a:t>
            </a:r>
            <a:r>
              <a:rPr lang="en-US" sz="1600">
                <a:solidFill>
                  <a:schemeClr val="tx1"/>
                </a:solidFill>
                <a:latin typeface="Verdana" panose="020B0604030504040204" pitchFamily="34" charset="0"/>
                <a:ea typeface="Verdana" panose="020B0604030504040204" pitchFamily="34" charset="0"/>
              </a:rPr>
              <a:t> en </a:t>
            </a:r>
            <a:r>
              <a:rPr lang="en-US" sz="1600" err="1">
                <a:solidFill>
                  <a:schemeClr val="tx1"/>
                </a:solidFill>
                <a:latin typeface="Verdana" panose="020B0604030504040204" pitchFamily="34" charset="0"/>
                <a:ea typeface="Verdana" panose="020B0604030504040204" pitchFamily="34" charset="0"/>
              </a:rPr>
              <a:t>te</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streven</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naar</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een</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aanvaardbaar</a:t>
            </a:r>
            <a:r>
              <a:rPr lang="en-US" sz="1600">
                <a:solidFill>
                  <a:schemeClr val="tx1"/>
                </a:solidFill>
                <a:latin typeface="Verdana" panose="020B0604030504040204" pitchFamily="34" charset="0"/>
                <a:ea typeface="Verdana" panose="020B0604030504040204" pitchFamily="34" charset="0"/>
              </a:rPr>
              <a:t> </a:t>
            </a:r>
            <a:r>
              <a:rPr lang="en-US" sz="1600" err="1">
                <a:solidFill>
                  <a:schemeClr val="tx1"/>
                </a:solidFill>
                <a:latin typeface="Verdana" panose="020B0604030504040204" pitchFamily="34" charset="0"/>
                <a:ea typeface="Verdana" panose="020B0604030504040204" pitchFamily="34" charset="0"/>
              </a:rPr>
              <a:t>onevenwicht</a:t>
            </a:r>
            <a:r>
              <a:rPr lang="en-US" sz="1600">
                <a:solidFill>
                  <a:schemeClr val="tx1"/>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72140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BEC43-02F4-70D1-9C31-D999BDB4F879}"/>
              </a:ext>
            </a:extLst>
          </p:cNvPr>
          <p:cNvSpPr>
            <a:spLocks noGrp="1"/>
          </p:cNvSpPr>
          <p:nvPr>
            <p:ph type="title"/>
          </p:nvPr>
        </p:nvSpPr>
        <p:spPr/>
        <p:txBody>
          <a:bodyPr/>
          <a:lstStyle/>
          <a:p>
            <a:r>
              <a:rPr lang="nl-NL" sz="3200">
                <a:solidFill>
                  <a:srgbClr val="6CAB35"/>
                </a:solidFill>
                <a:latin typeface="Lintel" panose="02000000000000000000" pitchFamily="2" charset="0"/>
              </a:rPr>
              <a:t>Engagement van partners</a:t>
            </a:r>
            <a:endParaRPr lang="nl-BE" sz="3200">
              <a:solidFill>
                <a:srgbClr val="6CAB35"/>
              </a:solidFill>
              <a:latin typeface="Lintel" panose="02000000000000000000" pitchFamily="2" charset="0"/>
            </a:endParaRPr>
          </a:p>
        </p:txBody>
      </p:sp>
      <p:pic>
        <p:nvPicPr>
          <p:cNvPr id="7" name="Afbeelding 6" descr="Afbeelding met schets, Lijnillustraties, tekening, kunst&#10;&#10;Automatisch gegenereerde beschrijving">
            <a:extLst>
              <a:ext uri="{FF2B5EF4-FFF2-40B4-BE49-F238E27FC236}">
                <a16:creationId xmlns:a16="http://schemas.microsoft.com/office/drawing/2014/main" id="{0EFCC5DB-69A7-C43D-8F83-D7B520EA9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833276">
            <a:off x="7936930" y="-2159824"/>
            <a:ext cx="5389895" cy="4701188"/>
          </a:xfrm>
          <a:prstGeom prst="rect">
            <a:avLst/>
          </a:prstGeom>
        </p:spPr>
      </p:pic>
      <p:sp>
        <p:nvSpPr>
          <p:cNvPr id="3" name="Tijdelijke aanduiding voor inhoud 2">
            <a:extLst>
              <a:ext uri="{FF2B5EF4-FFF2-40B4-BE49-F238E27FC236}">
                <a16:creationId xmlns:a16="http://schemas.microsoft.com/office/drawing/2014/main" id="{BDCFE53B-D6EB-3C57-E057-401247050332}"/>
              </a:ext>
            </a:extLst>
          </p:cNvPr>
          <p:cNvSpPr>
            <a:spLocks noGrp="1"/>
          </p:cNvSpPr>
          <p:nvPr>
            <p:ph idx="1"/>
          </p:nvPr>
        </p:nvSpPr>
        <p:spPr>
          <a:xfrm>
            <a:off x="838200" y="1408386"/>
            <a:ext cx="10515600" cy="4939861"/>
          </a:xfrm>
        </p:spPr>
        <p:txBody>
          <a:bodyPr>
            <a:normAutofit lnSpcReduction="10000"/>
          </a:bodyPr>
          <a:lstStyle/>
          <a:p>
            <a:pPr marL="0" indent="0">
              <a:buNone/>
            </a:pPr>
            <a:r>
              <a:rPr lang="nl-BE">
                <a:effectLst/>
                <a:latin typeface="Verdana" panose="020B0604030504040204" pitchFamily="34" charset="0"/>
                <a:ea typeface="Verdana" panose="020B0604030504040204" pitchFamily="34" charset="0"/>
                <a:cs typeface="Times New Roman" panose="02020603050405020304" pitchFamily="18" charset="0"/>
              </a:rPr>
              <a:t>Een gezamenlijke richting: </a:t>
            </a:r>
            <a:r>
              <a:rPr lang="nl-BE" sz="1400">
                <a:effectLst/>
                <a:latin typeface="Verdana" panose="020B0604030504040204" pitchFamily="34" charset="0"/>
                <a:ea typeface="Verdana" panose="020B0604030504040204" pitchFamily="34" charset="0"/>
                <a:cs typeface="Times New Roman" panose="02020603050405020304" pitchFamily="18" charset="0"/>
              </a:rPr>
              <a:t>Een gemeenschappelijke visie wordt gedeeld en er wordt samengewerkt aan het vaststellen van lange termijndoelstellingen om een blijvende en positieve impact te creëren. De lange termijn impactdoelen en het impactplan maken integraal deel uit van het charter. </a:t>
            </a:r>
            <a:endParaRPr lang="nl-BE" sz="1400">
              <a:effectLst/>
              <a:latin typeface="Verdana" panose="020B0604030504040204" pitchFamily="34" charset="0"/>
              <a:ea typeface="Verdana" panose="020B0604030504040204" pitchFamily="34" charset="0"/>
            </a:endParaRPr>
          </a:p>
          <a:p>
            <a:pPr marL="0" indent="0">
              <a:buNone/>
            </a:pPr>
            <a:endParaRPr lang="nl-BE" sz="1200" u="sng">
              <a:latin typeface="Verdana" panose="020B0604030504040204" pitchFamily="34" charset="0"/>
              <a:ea typeface="Verdana" panose="020B0604030504040204" pitchFamily="34" charset="0"/>
              <a:cs typeface="Times New Roman" panose="02020603050405020304" pitchFamily="18" charset="0"/>
            </a:endParaRPr>
          </a:p>
          <a:p>
            <a:pPr marL="0" indent="0">
              <a:buNone/>
            </a:pPr>
            <a:r>
              <a:rPr lang="nl-BE">
                <a:effectLst/>
                <a:latin typeface="Verdana" panose="020B0604030504040204" pitchFamily="34" charset="0"/>
                <a:ea typeface="Verdana" panose="020B0604030504040204" pitchFamily="34" charset="0"/>
                <a:cs typeface="Times New Roman" panose="02020603050405020304" pitchFamily="18" charset="0"/>
              </a:rPr>
              <a:t>Autonomie: </a:t>
            </a:r>
            <a:r>
              <a:rPr lang="nl-BE" sz="1400">
                <a:effectLst/>
                <a:latin typeface="Verdana" panose="020B0604030504040204" pitchFamily="34" charset="0"/>
                <a:ea typeface="Verdana" panose="020B0604030504040204" pitchFamily="34" charset="0"/>
                <a:cs typeface="Times New Roman" panose="02020603050405020304" pitchFamily="18" charset="0"/>
              </a:rPr>
              <a:t>De Taborgroep verbindt autonome organisaties waarbij de beleidsverantwoordelijkheid en beslissingsbevoegdheid op organisatieniveau zich situeren. Het belang van de autonomie van organisaties wordt erkend en er wordt gestreefd naar een balans tussen gezamenlijke doelen en individuele vrijheid.</a:t>
            </a:r>
            <a:endParaRPr lang="nl-BE" sz="1400">
              <a:effectLst/>
              <a:latin typeface="Verdana" panose="020B0604030504040204" pitchFamily="34" charset="0"/>
              <a:ea typeface="Verdana" panose="020B0604030504040204" pitchFamily="34" charset="0"/>
            </a:endParaRPr>
          </a:p>
          <a:p>
            <a:pPr marL="0" indent="0">
              <a:buNone/>
            </a:pPr>
            <a:endParaRPr lang="nl-BE" sz="1200" u="sng">
              <a:latin typeface="Verdana" panose="020B0604030504040204" pitchFamily="34" charset="0"/>
              <a:ea typeface="Verdana" panose="020B0604030504040204" pitchFamily="34" charset="0"/>
              <a:cs typeface="Times New Roman" panose="02020603050405020304" pitchFamily="18" charset="0"/>
            </a:endParaRPr>
          </a:p>
          <a:p>
            <a:pPr marL="0" indent="0">
              <a:buNone/>
            </a:pPr>
            <a:r>
              <a:rPr lang="nl-BE">
                <a:effectLst/>
                <a:latin typeface="Verdana" panose="020B0604030504040204" pitchFamily="34" charset="0"/>
                <a:ea typeface="Verdana" panose="020B0604030504040204" pitchFamily="34" charset="0"/>
                <a:cs typeface="Times New Roman" panose="02020603050405020304" pitchFamily="18" charset="0"/>
              </a:rPr>
              <a:t>Samenwerking en kennisdeling: </a:t>
            </a:r>
            <a:r>
              <a:rPr lang="nl-BE" sz="1400">
                <a:effectLst/>
                <a:latin typeface="Verdana" panose="020B0604030504040204" pitchFamily="34" charset="0"/>
                <a:ea typeface="Verdana" panose="020B0604030504040204" pitchFamily="34" charset="0"/>
                <a:cs typeface="Times New Roman" panose="02020603050405020304" pitchFamily="18" charset="0"/>
              </a:rPr>
              <a:t>Expertise, best </a:t>
            </a:r>
            <a:r>
              <a:rPr lang="nl-BE" sz="1400" err="1">
                <a:effectLst/>
                <a:latin typeface="Verdana" panose="020B0604030504040204" pitchFamily="34" charset="0"/>
                <a:ea typeface="Verdana" panose="020B0604030504040204" pitchFamily="34" charset="0"/>
                <a:cs typeface="Times New Roman" panose="02020603050405020304" pitchFamily="18" charset="0"/>
              </a:rPr>
              <a:t>practices</a:t>
            </a:r>
            <a:r>
              <a:rPr lang="nl-BE" sz="1400">
                <a:effectLst/>
                <a:latin typeface="Verdana" panose="020B0604030504040204" pitchFamily="34" charset="0"/>
                <a:ea typeface="Verdana" panose="020B0604030504040204" pitchFamily="34" charset="0"/>
                <a:cs typeface="Times New Roman" panose="02020603050405020304" pitchFamily="18" charset="0"/>
              </a:rPr>
              <a:t> en middelen worden gedeeld om samen te leren en te groeien.</a:t>
            </a:r>
            <a:endParaRPr lang="nl-BE" sz="1400">
              <a:effectLst/>
              <a:latin typeface="Verdana" panose="020B0604030504040204" pitchFamily="34" charset="0"/>
              <a:ea typeface="Verdana" panose="020B0604030504040204" pitchFamily="34" charset="0"/>
            </a:endParaRPr>
          </a:p>
          <a:p>
            <a:pPr marL="0" indent="0">
              <a:buNone/>
            </a:pPr>
            <a:endParaRPr lang="nl-BE" sz="1200" u="sng">
              <a:latin typeface="Verdana" panose="020B0604030504040204" pitchFamily="34" charset="0"/>
              <a:ea typeface="Verdana" panose="020B0604030504040204" pitchFamily="34" charset="0"/>
              <a:cs typeface="Times New Roman" panose="02020603050405020304" pitchFamily="18" charset="0"/>
            </a:endParaRPr>
          </a:p>
          <a:p>
            <a:pPr marL="0" indent="0">
              <a:buNone/>
            </a:pPr>
            <a:r>
              <a:rPr lang="nl-BE">
                <a:effectLst/>
                <a:latin typeface="Verdana" panose="020B0604030504040204" pitchFamily="34" charset="0"/>
                <a:ea typeface="Verdana" panose="020B0604030504040204" pitchFamily="34" charset="0"/>
                <a:cs typeface="Times New Roman" panose="02020603050405020304" pitchFamily="18" charset="0"/>
              </a:rPr>
              <a:t>Transparantie: </a:t>
            </a:r>
            <a:r>
              <a:rPr lang="nl-BE" sz="1400">
                <a:effectLst/>
                <a:latin typeface="Verdana" panose="020B0604030504040204" pitchFamily="34" charset="0"/>
                <a:ea typeface="Verdana" panose="020B0604030504040204" pitchFamily="34" charset="0"/>
                <a:cs typeface="Times New Roman" panose="02020603050405020304" pitchFamily="18" charset="0"/>
              </a:rPr>
              <a:t>Voortgang en impactdoelen worden gedeeld om gezamenlijk leren en streven naar impactvolle resultaten mogelijk te maken.</a:t>
            </a:r>
            <a:endParaRPr lang="nl-BE" sz="1400">
              <a:effectLst/>
              <a:latin typeface="Verdana" panose="020B0604030504040204" pitchFamily="34" charset="0"/>
              <a:ea typeface="Verdana" panose="020B0604030504040204" pitchFamily="34" charset="0"/>
            </a:endParaRPr>
          </a:p>
          <a:p>
            <a:pPr marL="0" indent="0">
              <a:buNone/>
            </a:pPr>
            <a:endParaRPr lang="nl-BE" sz="1200" u="sng">
              <a:latin typeface="Verdana" panose="020B0604030504040204" pitchFamily="34" charset="0"/>
              <a:ea typeface="Verdana" panose="020B0604030504040204" pitchFamily="34" charset="0"/>
              <a:cs typeface="Times New Roman" panose="02020603050405020304" pitchFamily="18" charset="0"/>
            </a:endParaRPr>
          </a:p>
          <a:p>
            <a:pPr marL="0" indent="0">
              <a:buNone/>
            </a:pPr>
            <a:r>
              <a:rPr lang="nl-BE">
                <a:effectLst/>
                <a:latin typeface="Verdana" panose="020B0604030504040204" pitchFamily="34" charset="0"/>
                <a:ea typeface="Verdana" panose="020B0604030504040204" pitchFamily="34" charset="0"/>
                <a:cs typeface="Times New Roman" panose="02020603050405020304" pitchFamily="18" charset="0"/>
              </a:rPr>
              <a:t>Impact: </a:t>
            </a:r>
            <a:r>
              <a:rPr lang="nl-BE" sz="1400">
                <a:effectLst/>
                <a:latin typeface="Verdana" panose="020B0604030504040204" pitchFamily="34" charset="0"/>
                <a:ea typeface="Verdana" panose="020B0604030504040204" pitchFamily="34" charset="0"/>
                <a:cs typeface="Times New Roman" panose="02020603050405020304" pitchFamily="18" charset="0"/>
              </a:rPr>
              <a:t>Kritische reflectie om daadwerkelijk te evalueren welke impact met interventies worden bereikt. Er wordt geopteerd voor oplossingen met het hoogste rendement . </a:t>
            </a:r>
            <a:endParaRPr lang="nl-BE" sz="1200">
              <a:effectLst/>
              <a:latin typeface="Verdana" panose="020B0604030504040204" pitchFamily="34" charset="0"/>
              <a:ea typeface="Verdana" panose="020B0604030504040204" pitchFamily="34" charset="0"/>
            </a:endParaRPr>
          </a:p>
          <a:p>
            <a:endParaRPr lang="nl-BE">
              <a:latin typeface="+mj-lt"/>
            </a:endParaRPr>
          </a:p>
        </p:txBody>
      </p:sp>
    </p:spTree>
    <p:extLst>
      <p:ext uri="{BB962C8B-B14F-4D97-AF65-F5344CB8AC3E}">
        <p14:creationId xmlns:p14="http://schemas.microsoft.com/office/powerpoint/2010/main" val="258874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BEC43-02F4-70D1-9C31-D999BDB4F879}"/>
              </a:ext>
            </a:extLst>
          </p:cNvPr>
          <p:cNvSpPr>
            <a:spLocks noGrp="1"/>
          </p:cNvSpPr>
          <p:nvPr>
            <p:ph type="title"/>
          </p:nvPr>
        </p:nvSpPr>
        <p:spPr/>
        <p:txBody>
          <a:bodyPr/>
          <a:lstStyle/>
          <a:p>
            <a:r>
              <a:rPr lang="nl-NL" sz="3200">
                <a:solidFill>
                  <a:srgbClr val="6CAB35"/>
                </a:solidFill>
                <a:latin typeface="Lintel" panose="02000000000000000000" pitchFamily="2" charset="0"/>
              </a:rPr>
              <a:t>Engagement van partners</a:t>
            </a:r>
            <a:endParaRPr lang="nl-BE" sz="3200">
              <a:solidFill>
                <a:srgbClr val="6CAB35"/>
              </a:solidFill>
              <a:latin typeface="Lintel" panose="02000000000000000000" pitchFamily="2" charset="0"/>
            </a:endParaRPr>
          </a:p>
        </p:txBody>
      </p:sp>
      <p:pic>
        <p:nvPicPr>
          <p:cNvPr id="4" name="Afbeelding 3" descr="Afbeelding met schets, Lijnillustraties, tekening, kunst&#10;&#10;Automatisch gegenereerde beschrijving">
            <a:extLst>
              <a:ext uri="{FF2B5EF4-FFF2-40B4-BE49-F238E27FC236}">
                <a16:creationId xmlns:a16="http://schemas.microsoft.com/office/drawing/2014/main" id="{351B8C55-54AF-4E7F-6EAE-9BA907B91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793795">
            <a:off x="1677184" y="3562629"/>
            <a:ext cx="5389895" cy="4701188"/>
          </a:xfrm>
          <a:prstGeom prst="rect">
            <a:avLst/>
          </a:prstGeom>
        </p:spPr>
      </p:pic>
      <p:sp>
        <p:nvSpPr>
          <p:cNvPr id="3" name="Tijdelijke aanduiding voor inhoud 2">
            <a:extLst>
              <a:ext uri="{FF2B5EF4-FFF2-40B4-BE49-F238E27FC236}">
                <a16:creationId xmlns:a16="http://schemas.microsoft.com/office/drawing/2014/main" id="{BDCFE53B-D6EB-3C57-E057-401247050332}"/>
              </a:ext>
            </a:extLst>
          </p:cNvPr>
          <p:cNvSpPr>
            <a:spLocks noGrp="1"/>
          </p:cNvSpPr>
          <p:nvPr>
            <p:ph idx="1"/>
          </p:nvPr>
        </p:nvSpPr>
        <p:spPr/>
        <p:txBody>
          <a:bodyPr>
            <a:normAutofit/>
          </a:bodyPr>
          <a:lstStyle/>
          <a:p>
            <a:pPr marL="0" indent="0">
              <a:buNone/>
            </a:pPr>
            <a:r>
              <a:rPr lang="nl-BE" sz="1800">
                <a:effectLst/>
                <a:latin typeface="+mj-lt"/>
                <a:ea typeface="Times New Roman" panose="02020603050405020304" pitchFamily="18" charset="0"/>
                <a:cs typeface="Times New Roman" panose="02020603050405020304" pitchFamily="18" charset="0"/>
              </a:rPr>
              <a:t> </a:t>
            </a:r>
            <a:endParaRPr lang="nl-BE" sz="1800">
              <a:effectLst/>
              <a:latin typeface="Verdana" panose="020B0604030504040204" pitchFamily="34" charset="0"/>
              <a:ea typeface="Verdana" panose="020B0604030504040204" pitchFamily="34" charset="0"/>
            </a:endParaRPr>
          </a:p>
          <a:p>
            <a:pPr marL="0" indent="0">
              <a:buNone/>
            </a:pPr>
            <a:r>
              <a:rPr lang="nl-BE" sz="1800">
                <a:latin typeface="Verdana" panose="020B0604030504040204" pitchFamily="34" charset="0"/>
                <a:ea typeface="Verdana" panose="020B0604030504040204" pitchFamily="34" charset="0"/>
              </a:rPr>
              <a:t>Partners binnen de Taborgroep verbinden zich verder tot:</a:t>
            </a:r>
          </a:p>
          <a:p>
            <a:pPr marL="0" indent="0">
              <a:buNone/>
            </a:pPr>
            <a:endParaRPr lang="nl-BE" sz="1800">
              <a:latin typeface="Verdana" panose="020B0604030504040204" pitchFamily="34" charset="0"/>
              <a:ea typeface="Verdana" panose="020B0604030504040204" pitchFamily="34" charset="0"/>
            </a:endParaRPr>
          </a:p>
          <a:p>
            <a:pPr marL="0" lvl="0" indent="0">
              <a:buNone/>
            </a:pPr>
            <a:r>
              <a:rPr lang="nl-BE" sz="2400">
                <a:effectLst/>
                <a:latin typeface="Verdana" panose="020B0604030504040204" pitchFamily="34" charset="0"/>
                <a:ea typeface="Verdana" panose="020B0604030504040204" pitchFamily="34" charset="0"/>
              </a:rPr>
              <a:t>Actieve bijdrage </a:t>
            </a:r>
            <a:r>
              <a:rPr lang="nl-BE" sz="1800">
                <a:effectLst/>
                <a:latin typeface="Verdana" panose="020B0604030504040204" pitchFamily="34" charset="0"/>
                <a:ea typeface="Verdana" panose="020B0604030504040204" pitchFamily="34" charset="0"/>
              </a:rPr>
              <a:t>aan de realisatie van het beleidsplan van de Taborgroep.</a:t>
            </a:r>
          </a:p>
          <a:p>
            <a:pPr marL="0" lvl="0" indent="0">
              <a:buNone/>
            </a:pPr>
            <a:r>
              <a:rPr lang="nl-BE" sz="1800">
                <a:latin typeface="Verdana" panose="020B0604030504040204" pitchFamily="34" charset="0"/>
                <a:ea typeface="Verdana" panose="020B0604030504040204" pitchFamily="34" charset="0"/>
              </a:rPr>
              <a:t>T</a:t>
            </a:r>
            <a:r>
              <a:rPr lang="nl-BE" sz="1800">
                <a:effectLst/>
                <a:latin typeface="Verdana" panose="020B0604030504040204" pitchFamily="34" charset="0"/>
                <a:ea typeface="Verdana" panose="020B0604030504040204" pitchFamily="34" charset="0"/>
              </a:rPr>
              <a:t>oegankelijk maken van kennis en competenties voor het </a:t>
            </a:r>
            <a:r>
              <a:rPr lang="nl-BE" sz="2400">
                <a:effectLst/>
                <a:latin typeface="Verdana" panose="020B0604030504040204" pitchFamily="34" charset="0"/>
                <a:ea typeface="Verdana" panose="020B0604030504040204" pitchFamily="34" charset="0"/>
              </a:rPr>
              <a:t>lerend netwerk</a:t>
            </a:r>
            <a:r>
              <a:rPr lang="nl-BE" sz="1800">
                <a:effectLst/>
                <a:latin typeface="Verdana" panose="020B0604030504040204" pitchFamily="34" charset="0"/>
                <a:ea typeface="Verdana" panose="020B0604030504040204" pitchFamily="34" charset="0"/>
              </a:rPr>
              <a:t>.</a:t>
            </a:r>
          </a:p>
          <a:p>
            <a:pPr marL="0" lvl="0" indent="0">
              <a:buNone/>
            </a:pPr>
            <a:r>
              <a:rPr lang="nl-BE" sz="2400">
                <a:effectLst/>
                <a:latin typeface="Verdana" panose="020B0604030504040204" pitchFamily="34" charset="0"/>
                <a:ea typeface="Verdana" panose="020B0604030504040204" pitchFamily="34" charset="0"/>
                <a:cs typeface="Times New Roman" panose="02020603050405020304" pitchFamily="18" charset="0"/>
              </a:rPr>
              <a:t>Toetsing</a:t>
            </a:r>
            <a:r>
              <a:rPr lang="nl-BE" sz="1800">
                <a:effectLst/>
                <a:latin typeface="Verdana" panose="020B0604030504040204" pitchFamily="34" charset="0"/>
                <a:ea typeface="Verdana" panose="020B0604030504040204" pitchFamily="34" charset="0"/>
                <a:cs typeface="Times New Roman" panose="02020603050405020304" pitchFamily="18" charset="0"/>
              </a:rPr>
              <a:t> van praktijken aan die van anderen en openstaan voor verbetering.</a:t>
            </a:r>
            <a:endParaRPr lang="nl-BE" sz="1800">
              <a:effectLst/>
              <a:latin typeface="Verdana" panose="020B0604030504040204" pitchFamily="34" charset="0"/>
              <a:ea typeface="Verdana" panose="020B0604030504040204" pitchFamily="34" charset="0"/>
            </a:endParaRPr>
          </a:p>
          <a:p>
            <a:endParaRPr lang="nl-BE">
              <a:latin typeface="+mj-lt"/>
            </a:endParaRPr>
          </a:p>
        </p:txBody>
      </p:sp>
    </p:spTree>
    <p:extLst>
      <p:ext uri="{BB962C8B-B14F-4D97-AF65-F5344CB8AC3E}">
        <p14:creationId xmlns:p14="http://schemas.microsoft.com/office/powerpoint/2010/main" val="55349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F3C58-BFA9-3CD9-76B2-F752870318D9}"/>
              </a:ext>
            </a:extLst>
          </p:cNvPr>
          <p:cNvSpPr txBox="1">
            <a:spLocks/>
          </p:cNvSpPr>
          <p:nvPr/>
        </p:nvSpPr>
        <p:spPr>
          <a:xfrm>
            <a:off x="839788" y="2312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err="1">
                <a:solidFill>
                  <a:srgbClr val="6CAB35"/>
                </a:solidFill>
                <a:latin typeface="Lintel" panose="02000000000000000000" pitchFamily="2" charset="0"/>
              </a:rPr>
              <a:t>Leidende</a:t>
            </a:r>
            <a:r>
              <a:rPr lang="en-US" sz="3200">
                <a:solidFill>
                  <a:srgbClr val="6CAB35"/>
                </a:solidFill>
                <a:latin typeface="Lintel" panose="02000000000000000000" pitchFamily="2" charset="0"/>
              </a:rPr>
              <a:t> principes</a:t>
            </a:r>
          </a:p>
        </p:txBody>
      </p:sp>
      <p:sp>
        <p:nvSpPr>
          <p:cNvPr id="10" name="Text Placeholder 2">
            <a:extLst>
              <a:ext uri="{FF2B5EF4-FFF2-40B4-BE49-F238E27FC236}">
                <a16:creationId xmlns:a16="http://schemas.microsoft.com/office/drawing/2014/main" id="{50AF5098-EF64-62F0-B7AF-38A8CACE5B75}"/>
              </a:ext>
            </a:extLst>
          </p:cNvPr>
          <p:cNvSpPr>
            <a:spLocks noGrp="1"/>
          </p:cNvSpPr>
          <p:nvPr>
            <p:ph type="body" idx="1"/>
          </p:nvPr>
        </p:nvSpPr>
        <p:spPr>
          <a:xfrm>
            <a:off x="839788" y="1394188"/>
            <a:ext cx="11095964" cy="823912"/>
          </a:xfrm>
        </p:spPr>
        <p:txBody>
          <a:bodyPr>
            <a:normAutofit fontScale="25000" lnSpcReduction="20000"/>
          </a:bodyPr>
          <a:lstStyle/>
          <a:p>
            <a:r>
              <a:rPr lang="en-US" sz="7200" b="0" err="1">
                <a:solidFill>
                  <a:schemeClr val="tx1"/>
                </a:solidFill>
                <a:latin typeface="Verdana" panose="020B0604030504040204" pitchFamily="34" charset="0"/>
                <a:ea typeface="Verdana" panose="020B0604030504040204" pitchFamily="34" charset="0"/>
              </a:rPr>
              <a:t>Een</a:t>
            </a:r>
            <a:r>
              <a:rPr lang="en-US" sz="7200" b="0">
                <a:solidFill>
                  <a:schemeClr val="tx1"/>
                </a:solidFill>
                <a:latin typeface="Verdana" panose="020B0604030504040204" pitchFamily="34" charset="0"/>
                <a:ea typeface="Verdana" panose="020B0604030504040204" pitchFamily="34" charset="0"/>
              </a:rPr>
              <a:t> </a:t>
            </a:r>
            <a:r>
              <a:rPr lang="en-US" sz="7200" b="0" err="1">
                <a:solidFill>
                  <a:schemeClr val="tx1"/>
                </a:solidFill>
                <a:latin typeface="Verdana" panose="020B0604030504040204" pitchFamily="34" charset="0"/>
                <a:ea typeface="Verdana" panose="020B0604030504040204" pitchFamily="34" charset="0"/>
              </a:rPr>
              <a:t>aantal</a:t>
            </a:r>
            <a:r>
              <a:rPr lang="en-US" sz="7200" b="0">
                <a:solidFill>
                  <a:schemeClr val="tx1"/>
                </a:solidFill>
                <a:latin typeface="Verdana" panose="020B0604030504040204" pitchFamily="34" charset="0"/>
                <a:ea typeface="Verdana" panose="020B0604030504040204" pitchFamily="34" charset="0"/>
              </a:rPr>
              <a:t> </a:t>
            </a:r>
            <a:r>
              <a:rPr lang="en-US" sz="9600" b="0" err="1">
                <a:solidFill>
                  <a:schemeClr val="tx1"/>
                </a:solidFill>
                <a:latin typeface="Verdana" panose="020B0604030504040204" pitchFamily="34" charset="0"/>
                <a:ea typeface="Verdana" panose="020B0604030504040204" pitchFamily="34" charset="0"/>
              </a:rPr>
              <a:t>leidende</a:t>
            </a:r>
            <a:r>
              <a:rPr lang="en-US" sz="9600" b="0">
                <a:solidFill>
                  <a:schemeClr val="tx1"/>
                </a:solidFill>
                <a:latin typeface="Verdana" panose="020B0604030504040204" pitchFamily="34" charset="0"/>
                <a:ea typeface="Verdana" panose="020B0604030504040204" pitchFamily="34" charset="0"/>
              </a:rPr>
              <a:t> principes </a:t>
            </a:r>
            <a:r>
              <a:rPr lang="en-US" sz="7200" b="0" err="1">
                <a:solidFill>
                  <a:schemeClr val="tx1"/>
                </a:solidFill>
                <a:latin typeface="Verdana" panose="020B0604030504040204" pitchFamily="34" charset="0"/>
                <a:ea typeface="Verdana" panose="020B0604030504040204" pitchFamily="34" charset="0"/>
              </a:rPr>
              <a:t>ondersteunen</a:t>
            </a:r>
            <a:r>
              <a:rPr lang="en-US" sz="7200" b="0">
                <a:solidFill>
                  <a:schemeClr val="tx1"/>
                </a:solidFill>
                <a:latin typeface="Verdana" panose="020B0604030504040204" pitchFamily="34" charset="0"/>
                <a:ea typeface="Verdana" panose="020B0604030504040204" pitchFamily="34" charset="0"/>
              </a:rPr>
              <a:t> </a:t>
            </a:r>
            <a:r>
              <a:rPr lang="en-US" sz="7200" b="0" err="1">
                <a:solidFill>
                  <a:schemeClr val="tx1"/>
                </a:solidFill>
                <a:latin typeface="Verdana" panose="020B0604030504040204" pitchFamily="34" charset="0"/>
                <a:ea typeface="Verdana" panose="020B0604030504040204" pitchFamily="34" charset="0"/>
              </a:rPr>
              <a:t>ons</a:t>
            </a:r>
            <a:r>
              <a:rPr lang="en-US" sz="7200" b="0">
                <a:solidFill>
                  <a:schemeClr val="tx1"/>
                </a:solidFill>
                <a:latin typeface="Verdana" panose="020B0604030504040204" pitchFamily="34" charset="0"/>
                <a:ea typeface="Verdana" panose="020B0604030504040204" pitchFamily="34" charset="0"/>
              </a:rPr>
              <a:t> </a:t>
            </a:r>
            <a:r>
              <a:rPr lang="en-US" sz="7200" b="0" err="1">
                <a:solidFill>
                  <a:schemeClr val="tx1"/>
                </a:solidFill>
                <a:latin typeface="Verdana" panose="020B0604030504040204" pitchFamily="34" charset="0"/>
                <a:ea typeface="Verdana" panose="020B0604030504040204" pitchFamily="34" charset="0"/>
              </a:rPr>
              <a:t>bij</a:t>
            </a:r>
            <a:r>
              <a:rPr lang="en-US" sz="7200" b="0">
                <a:solidFill>
                  <a:schemeClr val="tx1"/>
                </a:solidFill>
                <a:latin typeface="Verdana" panose="020B0604030504040204" pitchFamily="34" charset="0"/>
                <a:ea typeface="Verdana" panose="020B0604030504040204" pitchFamily="34" charset="0"/>
              </a:rPr>
              <a:t> het </a:t>
            </a:r>
            <a:r>
              <a:rPr lang="en-US" sz="7200" b="0" err="1">
                <a:solidFill>
                  <a:schemeClr val="tx1"/>
                </a:solidFill>
                <a:latin typeface="Verdana" panose="020B0604030504040204" pitchFamily="34" charset="0"/>
                <a:ea typeface="Verdana" panose="020B0604030504040204" pitchFamily="34" charset="0"/>
              </a:rPr>
              <a:t>maken</a:t>
            </a:r>
            <a:r>
              <a:rPr lang="en-US" sz="7200" b="0">
                <a:solidFill>
                  <a:schemeClr val="tx1"/>
                </a:solidFill>
                <a:latin typeface="Verdana" panose="020B0604030504040204" pitchFamily="34" charset="0"/>
                <a:ea typeface="Verdana" panose="020B0604030504040204" pitchFamily="34" charset="0"/>
              </a:rPr>
              <a:t> van </a:t>
            </a:r>
            <a:r>
              <a:rPr lang="en-US" sz="7200" b="0" err="1">
                <a:solidFill>
                  <a:schemeClr val="tx1"/>
                </a:solidFill>
                <a:latin typeface="Verdana" panose="020B0604030504040204" pitchFamily="34" charset="0"/>
                <a:ea typeface="Verdana" panose="020B0604030504040204" pitchFamily="34" charset="0"/>
              </a:rPr>
              <a:t>keuzes</a:t>
            </a:r>
            <a:r>
              <a:rPr lang="en-US" sz="7200" b="0">
                <a:solidFill>
                  <a:schemeClr val="tx1"/>
                </a:solidFill>
                <a:latin typeface="Verdana" panose="020B0604030504040204" pitchFamily="34" charset="0"/>
                <a:ea typeface="Verdana" panose="020B0604030504040204" pitchFamily="34" charset="0"/>
              </a:rPr>
              <a:t> en/of </a:t>
            </a:r>
            <a:r>
              <a:rPr lang="en-US" sz="7200" b="0" err="1">
                <a:solidFill>
                  <a:schemeClr val="tx1"/>
                </a:solidFill>
                <a:latin typeface="Verdana" panose="020B0604030504040204" pitchFamily="34" charset="0"/>
                <a:ea typeface="Verdana" panose="020B0604030504040204" pitchFamily="34" charset="0"/>
              </a:rPr>
              <a:t>bij</a:t>
            </a:r>
            <a:r>
              <a:rPr lang="en-US" sz="7200" b="0">
                <a:solidFill>
                  <a:schemeClr val="tx1"/>
                </a:solidFill>
                <a:latin typeface="Verdana" panose="020B0604030504040204" pitchFamily="34" charset="0"/>
                <a:ea typeface="Verdana" panose="020B0604030504040204" pitchFamily="34" charset="0"/>
              </a:rPr>
              <a:t> het </a:t>
            </a:r>
            <a:r>
              <a:rPr lang="en-US" sz="7200" b="0" err="1">
                <a:solidFill>
                  <a:schemeClr val="tx1"/>
                </a:solidFill>
                <a:latin typeface="Verdana" panose="020B0604030504040204" pitchFamily="34" charset="0"/>
                <a:ea typeface="Verdana" panose="020B0604030504040204" pitchFamily="34" charset="0"/>
              </a:rPr>
              <a:t>beslissen</a:t>
            </a:r>
            <a:r>
              <a:rPr lang="en-US" sz="7200" b="0">
                <a:solidFill>
                  <a:schemeClr val="tx1"/>
                </a:solidFill>
                <a:latin typeface="Verdana" panose="020B0604030504040204" pitchFamily="34" charset="0"/>
                <a:ea typeface="Verdana" panose="020B0604030504040204" pitchFamily="34" charset="0"/>
              </a:rPr>
              <a:t> om al dan </a:t>
            </a:r>
            <a:r>
              <a:rPr lang="en-US" sz="7200" b="0" err="1">
                <a:solidFill>
                  <a:schemeClr val="tx1"/>
                </a:solidFill>
                <a:latin typeface="Verdana" panose="020B0604030504040204" pitchFamily="34" charset="0"/>
                <a:ea typeface="Verdana" panose="020B0604030504040204" pitchFamily="34" charset="0"/>
              </a:rPr>
              <a:t>niet</a:t>
            </a:r>
            <a:r>
              <a:rPr lang="en-US" sz="7200" b="0">
                <a:solidFill>
                  <a:schemeClr val="tx1"/>
                </a:solidFill>
                <a:latin typeface="Verdana" panose="020B0604030504040204" pitchFamily="34" charset="0"/>
                <a:ea typeface="Verdana" panose="020B0604030504040204" pitchFamily="34" charset="0"/>
              </a:rPr>
              <a:t> </a:t>
            </a:r>
            <a:r>
              <a:rPr lang="en-US" sz="7200" b="0" err="1">
                <a:solidFill>
                  <a:schemeClr val="tx1"/>
                </a:solidFill>
                <a:latin typeface="Verdana" panose="020B0604030504040204" pitchFamily="34" charset="0"/>
                <a:ea typeface="Verdana" panose="020B0604030504040204" pitchFamily="34" charset="0"/>
              </a:rPr>
              <a:t>iets</a:t>
            </a:r>
            <a:r>
              <a:rPr lang="en-US" sz="7200" b="0">
                <a:solidFill>
                  <a:schemeClr val="tx1"/>
                </a:solidFill>
                <a:latin typeface="Verdana" panose="020B0604030504040204" pitchFamily="34" charset="0"/>
                <a:ea typeface="Verdana" panose="020B0604030504040204" pitchFamily="34" charset="0"/>
              </a:rPr>
              <a:t> op </a:t>
            </a:r>
            <a:r>
              <a:rPr lang="en-US" sz="7200" b="0" err="1">
                <a:solidFill>
                  <a:schemeClr val="tx1"/>
                </a:solidFill>
                <a:latin typeface="Verdana" panose="020B0604030504040204" pitchFamily="34" charset="0"/>
                <a:ea typeface="Verdana" panose="020B0604030504040204" pitchFamily="34" charset="0"/>
              </a:rPr>
              <a:t>te</a:t>
            </a:r>
            <a:r>
              <a:rPr lang="en-US" sz="7200" b="0">
                <a:solidFill>
                  <a:schemeClr val="tx1"/>
                </a:solidFill>
                <a:latin typeface="Verdana" panose="020B0604030504040204" pitchFamily="34" charset="0"/>
                <a:ea typeface="Verdana" panose="020B0604030504040204" pitchFamily="34" charset="0"/>
              </a:rPr>
              <a:t> </a:t>
            </a:r>
            <a:r>
              <a:rPr lang="en-US" sz="7200" b="0" err="1">
                <a:solidFill>
                  <a:schemeClr val="tx1"/>
                </a:solidFill>
                <a:latin typeface="Verdana" panose="020B0604030504040204" pitchFamily="34" charset="0"/>
                <a:ea typeface="Verdana" panose="020B0604030504040204" pitchFamily="34" charset="0"/>
              </a:rPr>
              <a:t>nemen</a:t>
            </a:r>
            <a:r>
              <a:rPr lang="en-US" sz="7200" b="0">
                <a:solidFill>
                  <a:schemeClr val="tx1"/>
                </a:solidFill>
                <a:latin typeface="Verdana" panose="020B0604030504040204" pitchFamily="34" charset="0"/>
                <a:ea typeface="Verdana" panose="020B0604030504040204" pitchFamily="34" charset="0"/>
              </a:rPr>
              <a:t>. We </a:t>
            </a:r>
            <a:r>
              <a:rPr lang="en-US" sz="7200" b="0" err="1">
                <a:solidFill>
                  <a:schemeClr val="tx1"/>
                </a:solidFill>
                <a:latin typeface="Verdana" panose="020B0604030504040204" pitchFamily="34" charset="0"/>
                <a:ea typeface="Verdana" panose="020B0604030504040204" pitchFamily="34" charset="0"/>
              </a:rPr>
              <a:t>maken</a:t>
            </a:r>
            <a:r>
              <a:rPr lang="en-US" sz="7200" b="0">
                <a:solidFill>
                  <a:schemeClr val="tx1"/>
                </a:solidFill>
                <a:latin typeface="Verdana" panose="020B0604030504040204" pitchFamily="34" charset="0"/>
                <a:ea typeface="Verdana" panose="020B0604030504040204" pitchFamily="34" charset="0"/>
              </a:rPr>
              <a:t> de </a:t>
            </a:r>
            <a:r>
              <a:rPr lang="en-US" sz="7200" b="0" err="1">
                <a:solidFill>
                  <a:schemeClr val="tx1"/>
                </a:solidFill>
                <a:latin typeface="Verdana" panose="020B0604030504040204" pitchFamily="34" charset="0"/>
                <a:ea typeface="Verdana" panose="020B0604030504040204" pitchFamily="34" charset="0"/>
              </a:rPr>
              <a:t>volgende</a:t>
            </a:r>
            <a:r>
              <a:rPr lang="en-US" sz="7200" b="0">
                <a:solidFill>
                  <a:schemeClr val="tx1"/>
                </a:solidFill>
                <a:latin typeface="Verdana" panose="020B0604030504040204" pitchFamily="34" charset="0"/>
                <a:ea typeface="Verdana" panose="020B0604030504040204" pitchFamily="34" charset="0"/>
              </a:rPr>
              <a:t> </a:t>
            </a:r>
            <a:r>
              <a:rPr lang="en-US" sz="7200" b="0" err="1">
                <a:solidFill>
                  <a:schemeClr val="tx1"/>
                </a:solidFill>
                <a:latin typeface="Verdana" panose="020B0604030504040204" pitchFamily="34" charset="0"/>
                <a:ea typeface="Verdana" panose="020B0604030504040204" pitchFamily="34" charset="0"/>
              </a:rPr>
              <a:t>afwegingen</a:t>
            </a:r>
            <a:r>
              <a:rPr lang="en-US" sz="7200" b="0">
                <a:solidFill>
                  <a:schemeClr val="tx1"/>
                </a:solidFill>
                <a:latin typeface="Verdana" panose="020B0604030504040204" pitchFamily="34" charset="0"/>
                <a:ea typeface="Verdana" panose="020B0604030504040204" pitchFamily="34" charset="0"/>
              </a:rPr>
              <a:t>: </a:t>
            </a:r>
          </a:p>
          <a:p>
            <a:endParaRPr lang="en-US"/>
          </a:p>
        </p:txBody>
      </p:sp>
      <p:pic>
        <p:nvPicPr>
          <p:cNvPr id="5" name="Afbeelding 4" descr="Afbeelding met schets, tekening, kunst, ontwerp&#10;&#10;Automatisch gegenereerde beschrijving">
            <a:extLst>
              <a:ext uri="{FF2B5EF4-FFF2-40B4-BE49-F238E27FC236}">
                <a16:creationId xmlns:a16="http://schemas.microsoft.com/office/drawing/2014/main" id="{97E7A40A-A8AA-D363-A8B4-A1331B396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8" y="2864506"/>
            <a:ext cx="5157787" cy="2965726"/>
          </a:xfrm>
          <a:prstGeom prst="rect">
            <a:avLst/>
          </a:prstGeom>
          <a:noFill/>
        </p:spPr>
      </p:pic>
      <p:sp>
        <p:nvSpPr>
          <p:cNvPr id="3" name="Tijdelijke aanduiding voor tekst 2">
            <a:extLst>
              <a:ext uri="{FF2B5EF4-FFF2-40B4-BE49-F238E27FC236}">
                <a16:creationId xmlns:a16="http://schemas.microsoft.com/office/drawing/2014/main" id="{751C8795-5935-BBF7-9538-4520843196D4}"/>
              </a:ext>
            </a:extLst>
          </p:cNvPr>
          <p:cNvSpPr txBox="1">
            <a:spLocks/>
          </p:cNvSpPr>
          <p:nvPr/>
        </p:nvSpPr>
        <p:spPr>
          <a:xfrm>
            <a:off x="5662400" y="2218100"/>
            <a:ext cx="6184339" cy="4466479"/>
          </a:xfrm>
          <a:prstGeom prst="rect">
            <a:avLst/>
          </a:prstGeom>
        </p:spPr>
        <p:txBody>
          <a:bodyPr vert="horz" lIns="91440" tIns="45720" rIns="91440" bIns="45720" rtlCol="0">
            <a:normAutofit lnSpcReduction="10000"/>
          </a:bodyPr>
          <a:lstStyle>
            <a:defPPr>
              <a:defRPr lang="nl-B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90000"/>
              </a:lnSpc>
              <a:spcBef>
                <a:spcPts val="1000"/>
              </a:spcBef>
              <a:spcAft>
                <a:spcPts val="600"/>
              </a:spcAft>
              <a:buFont typeface="Arial" panose="020B0604020202020204" pitchFamily="34" charset="0"/>
              <a:buChar char="•"/>
            </a:pPr>
            <a:r>
              <a:rPr lang="en-US" sz="1400" err="1">
                <a:solidFill>
                  <a:schemeClr val="tx1"/>
                </a:solidFill>
                <a:latin typeface="Verdana" panose="020B0604030504040204" pitchFamily="34" charset="0"/>
                <a:ea typeface="Verdana" panose="020B0604030504040204" pitchFamily="34" charset="0"/>
              </a:rPr>
              <a:t>Wordt</a:t>
            </a:r>
            <a:r>
              <a:rPr lang="en-US" sz="1400">
                <a:solidFill>
                  <a:schemeClr val="tx1"/>
                </a:solidFill>
                <a:latin typeface="Verdana" panose="020B0604030504040204" pitchFamily="34" charset="0"/>
                <a:ea typeface="Verdana" panose="020B0604030504040204" pitchFamily="34" charset="0"/>
              </a:rPr>
              <a:t> de </a:t>
            </a:r>
            <a:r>
              <a:rPr lang="en-US" sz="2800" err="1">
                <a:solidFill>
                  <a:schemeClr val="tx1"/>
                </a:solidFill>
                <a:latin typeface="Verdana" panose="020B0604030504040204" pitchFamily="34" charset="0"/>
                <a:ea typeface="Verdana" panose="020B0604030504040204" pitchFamily="34" charset="0"/>
              </a:rPr>
              <a:t>eindklant</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cliënt</a:t>
            </a:r>
            <a:r>
              <a:rPr lang="en-US" sz="1400">
                <a:solidFill>
                  <a:schemeClr val="tx1"/>
                </a:solidFill>
                <a:latin typeface="Verdana" panose="020B0604030504040204" pitchFamily="34" charset="0"/>
                <a:ea typeface="Verdana" panose="020B0604030504040204" pitchFamily="34" charset="0"/>
              </a:rPr>
              <a:t>/</a:t>
            </a:r>
            <a:r>
              <a:rPr lang="en-US" sz="1400" err="1">
                <a:solidFill>
                  <a:schemeClr val="tx1"/>
                </a:solidFill>
                <a:latin typeface="Verdana" panose="020B0604030504040204" pitchFamily="34" charset="0"/>
                <a:ea typeface="Verdana" panose="020B0604030504040204" pitchFamily="34" charset="0"/>
              </a:rPr>
              <a:t>leerling</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hier</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beter</a:t>
            </a:r>
            <a:r>
              <a:rPr lang="en-US" sz="1400">
                <a:solidFill>
                  <a:schemeClr val="tx1"/>
                </a:solidFill>
                <a:latin typeface="Verdana" panose="020B0604030504040204" pitchFamily="34" charset="0"/>
                <a:ea typeface="Verdana" panose="020B0604030504040204" pitchFamily="34" charset="0"/>
              </a:rPr>
              <a:t> van? </a:t>
            </a:r>
          </a:p>
          <a:p>
            <a:pPr marL="228600" indent="-228600">
              <a:lnSpc>
                <a:spcPct val="90000"/>
              </a:lnSpc>
              <a:spcBef>
                <a:spcPts val="1000"/>
              </a:spcBef>
              <a:spcAft>
                <a:spcPts val="600"/>
              </a:spcAft>
              <a:buFont typeface="Arial" panose="020B0604020202020204" pitchFamily="34" charset="0"/>
              <a:buChar char="•"/>
            </a:pPr>
            <a:r>
              <a:rPr lang="en-US" sz="1400" err="1">
                <a:solidFill>
                  <a:schemeClr val="tx1"/>
                </a:solidFill>
                <a:latin typeface="Verdana" panose="020B0604030504040204" pitchFamily="34" charset="0"/>
                <a:ea typeface="Verdana" panose="020B0604030504040204" pitchFamily="34" charset="0"/>
              </a:rPr>
              <a:t>Zijn</a:t>
            </a:r>
            <a:r>
              <a:rPr lang="en-US" sz="1400">
                <a:solidFill>
                  <a:schemeClr val="tx1"/>
                </a:solidFill>
                <a:latin typeface="Verdana" panose="020B0604030504040204" pitchFamily="34" charset="0"/>
                <a:ea typeface="Verdana" panose="020B0604030504040204" pitchFamily="34" charset="0"/>
              </a:rPr>
              <a:t> we </a:t>
            </a:r>
            <a:r>
              <a:rPr lang="en-US" sz="1400" err="1">
                <a:solidFill>
                  <a:schemeClr val="tx1"/>
                </a:solidFill>
                <a:latin typeface="Verdana" panose="020B0604030504040204" pitchFamily="34" charset="0"/>
                <a:ea typeface="Verdana" panose="020B0604030504040204" pitchFamily="34" charset="0"/>
              </a:rPr>
              <a:t>samen</a:t>
            </a:r>
            <a:r>
              <a:rPr lang="en-US" sz="1400">
                <a:solidFill>
                  <a:schemeClr val="tx1"/>
                </a:solidFill>
                <a:latin typeface="Verdana" panose="020B0604030504040204" pitchFamily="34" charset="0"/>
                <a:ea typeface="Verdana" panose="020B0604030504040204" pitchFamily="34" charset="0"/>
              </a:rPr>
              <a:t> </a:t>
            </a:r>
            <a:r>
              <a:rPr lang="en-US" sz="2800" err="1">
                <a:solidFill>
                  <a:schemeClr val="tx1"/>
                </a:solidFill>
                <a:latin typeface="Verdana" panose="020B0604030504040204" pitchFamily="34" charset="0"/>
                <a:ea typeface="Verdana" panose="020B0604030504040204" pitchFamily="34" charset="0"/>
              </a:rPr>
              <a:t>duurzaam</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aan</a:t>
            </a:r>
            <a:r>
              <a:rPr lang="en-US" sz="1400">
                <a:solidFill>
                  <a:schemeClr val="tx1"/>
                </a:solidFill>
                <a:latin typeface="Verdana" panose="020B0604030504040204" pitchFamily="34" charset="0"/>
                <a:ea typeface="Verdana" panose="020B0604030504040204" pitchFamily="34" charset="0"/>
              </a:rPr>
              <a:t> het </a:t>
            </a:r>
            <a:r>
              <a:rPr lang="en-US" sz="1400" err="1">
                <a:solidFill>
                  <a:schemeClr val="tx1"/>
                </a:solidFill>
                <a:latin typeface="Verdana" panose="020B0604030504040204" pitchFamily="34" charset="0"/>
                <a:ea typeface="Verdana" panose="020B0604030504040204" pitchFamily="34" charset="0"/>
              </a:rPr>
              <a:t>ondernemen</a:t>
            </a:r>
            <a:r>
              <a:rPr lang="en-US" sz="1400">
                <a:solidFill>
                  <a:schemeClr val="tx1"/>
                </a:solidFill>
                <a:latin typeface="Verdana" panose="020B0604030504040204" pitchFamily="34" charset="0"/>
                <a:ea typeface="Verdana" panose="020B0604030504040204" pitchFamily="34" charset="0"/>
              </a:rPr>
              <a:t>?</a:t>
            </a:r>
          </a:p>
          <a:p>
            <a:pPr marL="228600" indent="-228600">
              <a:lnSpc>
                <a:spcPct val="90000"/>
              </a:lnSpc>
              <a:spcBef>
                <a:spcPts val="1000"/>
              </a:spcBef>
              <a:spcAft>
                <a:spcPts val="600"/>
              </a:spcAft>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rPr>
              <a:t>Is </a:t>
            </a:r>
            <a:r>
              <a:rPr lang="en-US" sz="1400" err="1">
                <a:solidFill>
                  <a:schemeClr val="tx1"/>
                </a:solidFill>
                <a:latin typeface="Verdana" panose="020B0604030504040204" pitchFamily="34" charset="0"/>
                <a:ea typeface="Verdana" panose="020B0604030504040204" pitchFamily="34" charset="0"/>
              </a:rPr>
              <a:t>onze</a:t>
            </a:r>
            <a:r>
              <a:rPr lang="en-US" sz="1400">
                <a:solidFill>
                  <a:schemeClr val="tx1"/>
                </a:solidFill>
                <a:latin typeface="Verdana" panose="020B0604030504040204" pitchFamily="34" charset="0"/>
                <a:ea typeface="Verdana" panose="020B0604030504040204" pitchFamily="34" charset="0"/>
              </a:rPr>
              <a:t> focus </a:t>
            </a:r>
            <a:r>
              <a:rPr lang="en-US" sz="1400" err="1">
                <a:solidFill>
                  <a:schemeClr val="tx1"/>
                </a:solidFill>
                <a:latin typeface="Verdana" panose="020B0604030504040204" pitchFamily="34" charset="0"/>
                <a:ea typeface="Verdana" panose="020B0604030504040204" pitchFamily="34" charset="0"/>
              </a:rPr>
              <a:t>duidelijk</a:t>
            </a:r>
            <a:r>
              <a:rPr lang="en-US" sz="1400">
                <a:solidFill>
                  <a:schemeClr val="tx1"/>
                </a:solidFill>
                <a:latin typeface="Verdana" panose="020B0604030504040204" pitchFamily="34" charset="0"/>
                <a:ea typeface="Verdana" panose="020B0604030504040204" pitchFamily="34" charset="0"/>
              </a:rPr>
              <a:t> en </a:t>
            </a:r>
            <a:r>
              <a:rPr lang="en-US" sz="1400" err="1">
                <a:solidFill>
                  <a:schemeClr val="tx1"/>
                </a:solidFill>
                <a:latin typeface="Verdana" panose="020B0604030504040204" pitchFamily="34" charset="0"/>
                <a:ea typeface="Verdana" panose="020B0604030504040204" pitchFamily="34" charset="0"/>
              </a:rPr>
              <a:t>scherp</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Durven</a:t>
            </a:r>
            <a:r>
              <a:rPr lang="en-US" sz="1400">
                <a:solidFill>
                  <a:schemeClr val="tx1"/>
                </a:solidFill>
                <a:latin typeface="Verdana" panose="020B0604030504040204" pitchFamily="34" charset="0"/>
                <a:ea typeface="Verdana" panose="020B0604030504040204" pitchFamily="34" charset="0"/>
              </a:rPr>
              <a:t> we </a:t>
            </a:r>
            <a:r>
              <a:rPr lang="en-US" sz="1400" err="1">
                <a:solidFill>
                  <a:schemeClr val="tx1"/>
                </a:solidFill>
                <a:latin typeface="Verdana" panose="020B0604030504040204" pitchFamily="34" charset="0"/>
                <a:ea typeface="Verdana" panose="020B0604030504040204" pitchFamily="34" charset="0"/>
              </a:rPr>
              <a:t>te</a:t>
            </a:r>
            <a:r>
              <a:rPr lang="en-US" sz="1400">
                <a:solidFill>
                  <a:schemeClr val="tx1"/>
                </a:solidFill>
                <a:latin typeface="Verdana" panose="020B0604030504040204" pitchFamily="34" charset="0"/>
                <a:ea typeface="Verdana" panose="020B0604030504040204" pitchFamily="34" charset="0"/>
              </a:rPr>
              <a:t> </a:t>
            </a:r>
            <a:r>
              <a:rPr lang="en-US" sz="2800" err="1">
                <a:solidFill>
                  <a:schemeClr val="tx1"/>
                </a:solidFill>
                <a:latin typeface="Verdana" panose="020B0604030504040204" pitchFamily="34" charset="0"/>
                <a:ea typeface="Verdana" panose="020B0604030504040204" pitchFamily="34" charset="0"/>
              </a:rPr>
              <a:t>kiezen</a:t>
            </a:r>
            <a:r>
              <a:rPr lang="en-US" sz="1400">
                <a:solidFill>
                  <a:schemeClr val="tx1"/>
                </a:solidFill>
                <a:latin typeface="Verdana" panose="020B0604030504040204" pitchFamily="34" charset="0"/>
                <a:ea typeface="Verdana" panose="020B0604030504040204" pitchFamily="34" charset="0"/>
              </a:rPr>
              <a:t>?</a:t>
            </a:r>
          </a:p>
          <a:p>
            <a:pPr marL="228600" indent="-228600">
              <a:lnSpc>
                <a:spcPct val="90000"/>
              </a:lnSpc>
              <a:spcBef>
                <a:spcPts val="1000"/>
              </a:spcBef>
              <a:spcAft>
                <a:spcPts val="600"/>
              </a:spcAft>
              <a:buFont typeface="Arial" panose="020B0604020202020204" pitchFamily="34" charset="0"/>
              <a:buChar char="•"/>
            </a:pPr>
            <a:r>
              <a:rPr lang="en-US" sz="1400" err="1">
                <a:solidFill>
                  <a:schemeClr val="tx1"/>
                </a:solidFill>
                <a:latin typeface="Verdana" panose="020B0604030504040204" pitchFamily="34" charset="0"/>
                <a:ea typeface="Verdana" panose="020B0604030504040204" pitchFamily="34" charset="0"/>
              </a:rPr>
              <a:t>Houden</a:t>
            </a:r>
            <a:r>
              <a:rPr lang="en-US" sz="1400">
                <a:solidFill>
                  <a:schemeClr val="tx1"/>
                </a:solidFill>
                <a:latin typeface="Verdana" panose="020B0604030504040204" pitchFamily="34" charset="0"/>
                <a:ea typeface="Verdana" panose="020B0604030504040204" pitchFamily="34" charset="0"/>
              </a:rPr>
              <a:t> we </a:t>
            </a:r>
            <a:r>
              <a:rPr lang="en-US" sz="1400" err="1">
                <a:solidFill>
                  <a:schemeClr val="tx1"/>
                </a:solidFill>
                <a:latin typeface="Verdana" panose="020B0604030504040204" pitchFamily="34" charset="0"/>
                <a:ea typeface="Verdana" panose="020B0604030504040204" pitchFamily="34" charset="0"/>
              </a:rPr>
              <a:t>voldoende</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rekening</a:t>
            </a:r>
            <a:r>
              <a:rPr lang="en-US" sz="1400">
                <a:solidFill>
                  <a:schemeClr val="tx1"/>
                </a:solidFill>
                <a:latin typeface="Verdana" panose="020B0604030504040204" pitchFamily="34" charset="0"/>
                <a:ea typeface="Verdana" panose="020B0604030504040204" pitchFamily="34" charset="0"/>
              </a:rPr>
              <a:t> met de </a:t>
            </a:r>
            <a:r>
              <a:rPr lang="en-US" sz="2800" err="1">
                <a:solidFill>
                  <a:schemeClr val="tx1"/>
                </a:solidFill>
                <a:latin typeface="Verdana" panose="020B0604030504040204" pitchFamily="34" charset="0"/>
                <a:ea typeface="Verdana" panose="020B0604030504040204" pitchFamily="34" charset="0"/>
              </a:rPr>
              <a:t>diversiteit</a:t>
            </a:r>
            <a:r>
              <a:rPr lang="en-US" sz="1400">
                <a:solidFill>
                  <a:schemeClr val="tx1"/>
                </a:solidFill>
                <a:latin typeface="Verdana" panose="020B0604030504040204" pitchFamily="34" charset="0"/>
                <a:ea typeface="Verdana" panose="020B0604030504040204" pitchFamily="34" charset="0"/>
              </a:rPr>
              <a:t> in het </a:t>
            </a:r>
            <a:r>
              <a:rPr lang="en-US" sz="1400" err="1">
                <a:solidFill>
                  <a:schemeClr val="tx1"/>
                </a:solidFill>
                <a:latin typeface="Verdana" panose="020B0604030504040204" pitchFamily="34" charset="0"/>
                <a:ea typeface="Verdana" panose="020B0604030504040204" pitchFamily="34" charset="0"/>
              </a:rPr>
              <a:t>netwerk</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Stelt</a:t>
            </a:r>
            <a:r>
              <a:rPr lang="en-US" sz="1400">
                <a:solidFill>
                  <a:schemeClr val="tx1"/>
                </a:solidFill>
                <a:latin typeface="Verdana" panose="020B0604030504040204" pitchFamily="34" charset="0"/>
                <a:ea typeface="Verdana" panose="020B0604030504040204" pitchFamily="34" charset="0"/>
              </a:rPr>
              <a:t> het </a:t>
            </a:r>
            <a:r>
              <a:rPr lang="en-US" sz="1400" err="1">
                <a:solidFill>
                  <a:schemeClr val="tx1"/>
                </a:solidFill>
                <a:latin typeface="Verdana" panose="020B0604030504040204" pitchFamily="34" charset="0"/>
                <a:ea typeface="Verdana" panose="020B0604030504040204" pitchFamily="34" charset="0"/>
              </a:rPr>
              <a:t>ons</a:t>
            </a:r>
            <a:r>
              <a:rPr lang="en-US" sz="1400">
                <a:solidFill>
                  <a:schemeClr val="tx1"/>
                </a:solidFill>
                <a:latin typeface="Verdana" panose="020B0604030504040204" pitchFamily="34" charset="0"/>
                <a:ea typeface="Verdana" panose="020B0604030504040204" pitchFamily="34" charset="0"/>
              </a:rPr>
              <a:t> in </a:t>
            </a:r>
            <a:r>
              <a:rPr lang="en-US" sz="1400" err="1">
                <a:solidFill>
                  <a:schemeClr val="tx1"/>
                </a:solidFill>
                <a:latin typeface="Verdana" panose="020B0604030504040204" pitchFamily="34" charset="0"/>
                <a:ea typeface="Verdana" panose="020B0604030504040204" pitchFamily="34" charset="0"/>
              </a:rPr>
              <a:t>staat</a:t>
            </a:r>
            <a:r>
              <a:rPr lang="en-US" sz="1400">
                <a:solidFill>
                  <a:schemeClr val="tx1"/>
                </a:solidFill>
                <a:latin typeface="Verdana" panose="020B0604030504040204" pitchFamily="34" charset="0"/>
                <a:ea typeface="Verdana" panose="020B0604030504040204" pitchFamily="34" charset="0"/>
              </a:rPr>
              <a:t> om </a:t>
            </a:r>
            <a:r>
              <a:rPr lang="en-US" sz="1400" err="1">
                <a:solidFill>
                  <a:schemeClr val="tx1"/>
                </a:solidFill>
                <a:latin typeface="Verdana" panose="020B0604030504040204" pitchFamily="34" charset="0"/>
                <a:ea typeface="Verdana" panose="020B0604030504040204" pitchFamily="34" charset="0"/>
              </a:rPr>
              <a:t>te</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leren</a:t>
            </a:r>
            <a:r>
              <a:rPr lang="en-US" sz="1400">
                <a:solidFill>
                  <a:schemeClr val="tx1"/>
                </a:solidFill>
                <a:latin typeface="Verdana" panose="020B0604030504040204" pitchFamily="34" charset="0"/>
                <a:ea typeface="Verdana" panose="020B0604030504040204" pitchFamily="34" charset="0"/>
              </a:rPr>
              <a:t> en </a:t>
            </a:r>
            <a:r>
              <a:rPr lang="en-US" sz="1400" err="1">
                <a:solidFill>
                  <a:schemeClr val="tx1"/>
                </a:solidFill>
                <a:latin typeface="Verdana" panose="020B0604030504040204" pitchFamily="34" charset="0"/>
                <a:ea typeface="Verdana" panose="020B0604030504040204" pitchFamily="34" charset="0"/>
              </a:rPr>
              <a:t>samen</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te</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werken</a:t>
            </a:r>
            <a:r>
              <a:rPr lang="en-US" sz="1400">
                <a:solidFill>
                  <a:schemeClr val="tx1"/>
                </a:solidFill>
                <a:latin typeface="Verdana" panose="020B0604030504040204" pitchFamily="34" charset="0"/>
                <a:ea typeface="Verdana" panose="020B0604030504040204" pitchFamily="34" charset="0"/>
              </a:rPr>
              <a:t> over </a:t>
            </a:r>
            <a:r>
              <a:rPr lang="en-US" sz="1400" err="1">
                <a:solidFill>
                  <a:schemeClr val="tx1"/>
                </a:solidFill>
                <a:latin typeface="Verdana" panose="020B0604030504040204" pitchFamily="34" charset="0"/>
                <a:ea typeface="Verdana" panose="020B0604030504040204" pitchFamily="34" charset="0"/>
              </a:rPr>
              <a:t>sectoren</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heen</a:t>
            </a:r>
            <a:r>
              <a:rPr lang="en-US" sz="1400">
                <a:solidFill>
                  <a:schemeClr val="tx1"/>
                </a:solidFill>
                <a:latin typeface="Verdana" panose="020B0604030504040204" pitchFamily="34" charset="0"/>
                <a:ea typeface="Verdana" panose="020B0604030504040204" pitchFamily="34" charset="0"/>
              </a:rPr>
              <a:t>? </a:t>
            </a:r>
          </a:p>
          <a:p>
            <a:pPr marL="228600" indent="-228600">
              <a:lnSpc>
                <a:spcPct val="90000"/>
              </a:lnSpc>
              <a:spcBef>
                <a:spcPts val="1000"/>
              </a:spcBef>
              <a:spcAft>
                <a:spcPts val="600"/>
              </a:spcAft>
              <a:buFont typeface="Arial" panose="020B0604020202020204" pitchFamily="34" charset="0"/>
              <a:buChar char="•"/>
            </a:pPr>
            <a:r>
              <a:rPr lang="en-US" sz="1400" err="1">
                <a:solidFill>
                  <a:schemeClr val="tx1"/>
                </a:solidFill>
                <a:latin typeface="Verdana" panose="020B0604030504040204" pitchFamily="34" charset="0"/>
                <a:ea typeface="Verdana" panose="020B0604030504040204" pitchFamily="34" charset="0"/>
              </a:rPr>
              <a:t>Hebben</a:t>
            </a:r>
            <a:r>
              <a:rPr lang="en-US" sz="1400">
                <a:solidFill>
                  <a:schemeClr val="tx1"/>
                </a:solidFill>
                <a:latin typeface="Verdana" panose="020B0604030504040204" pitchFamily="34" charset="0"/>
                <a:ea typeface="Verdana" panose="020B0604030504040204" pitchFamily="34" charset="0"/>
              </a:rPr>
              <a:t> we </a:t>
            </a:r>
            <a:r>
              <a:rPr lang="en-US" sz="2800" err="1">
                <a:solidFill>
                  <a:schemeClr val="tx1"/>
                </a:solidFill>
                <a:latin typeface="Verdana" panose="020B0604030504040204" pitchFamily="34" charset="0"/>
                <a:ea typeface="Verdana" panose="020B0604030504040204" pitchFamily="34" charset="0"/>
              </a:rPr>
              <a:t>advies</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ingewonnen</a:t>
            </a:r>
            <a:r>
              <a:rPr lang="en-US" sz="1400">
                <a:solidFill>
                  <a:schemeClr val="tx1"/>
                </a:solidFill>
                <a:latin typeface="Verdana" panose="020B0604030504040204" pitchFamily="34" charset="0"/>
                <a:ea typeface="Verdana" panose="020B0604030504040204" pitchFamily="34" charset="0"/>
              </a:rPr>
              <a:t> van </a:t>
            </a:r>
            <a:r>
              <a:rPr lang="en-US" sz="1400" err="1">
                <a:solidFill>
                  <a:schemeClr val="tx1"/>
                </a:solidFill>
                <a:latin typeface="Verdana" panose="020B0604030504040204" pitchFamily="34" charset="0"/>
                <a:ea typeface="Verdana" panose="020B0604030504040204" pitchFamily="34" charset="0"/>
              </a:rPr>
              <a:t>belanghebbenden</a:t>
            </a:r>
            <a:r>
              <a:rPr lang="en-US" sz="1400">
                <a:solidFill>
                  <a:schemeClr val="tx1"/>
                </a:solidFill>
                <a:latin typeface="Verdana" panose="020B0604030504040204" pitchFamily="34" charset="0"/>
                <a:ea typeface="Verdana" panose="020B0604030504040204" pitchFamily="34" charset="0"/>
              </a:rPr>
              <a:t>? </a:t>
            </a:r>
          </a:p>
          <a:p>
            <a:pPr marL="228600" indent="-228600">
              <a:lnSpc>
                <a:spcPct val="90000"/>
              </a:lnSpc>
              <a:spcBef>
                <a:spcPts val="1000"/>
              </a:spcBef>
              <a:spcAft>
                <a:spcPts val="600"/>
              </a:spcAft>
              <a:buFont typeface="Arial" panose="020B0604020202020204" pitchFamily="34" charset="0"/>
              <a:buChar char="•"/>
            </a:pPr>
            <a:r>
              <a:rPr lang="en-US" sz="1400" err="1">
                <a:solidFill>
                  <a:schemeClr val="tx1"/>
                </a:solidFill>
                <a:latin typeface="Verdana" panose="020B0604030504040204" pitchFamily="34" charset="0"/>
                <a:ea typeface="Verdana" panose="020B0604030504040204" pitchFamily="34" charset="0"/>
              </a:rPr>
              <a:t>Zijn</a:t>
            </a:r>
            <a:r>
              <a:rPr lang="en-US" sz="1400">
                <a:solidFill>
                  <a:schemeClr val="tx1"/>
                </a:solidFill>
                <a:latin typeface="Verdana" panose="020B0604030504040204" pitchFamily="34" charset="0"/>
                <a:ea typeface="Verdana" panose="020B0604030504040204" pitchFamily="34" charset="0"/>
              </a:rPr>
              <a:t> we </a:t>
            </a:r>
            <a:r>
              <a:rPr lang="en-US" sz="1400" err="1">
                <a:solidFill>
                  <a:schemeClr val="tx1"/>
                </a:solidFill>
                <a:latin typeface="Verdana" panose="020B0604030504040204" pitchFamily="34" charset="0"/>
                <a:ea typeface="Verdana" panose="020B0604030504040204" pitchFamily="34" charset="0"/>
              </a:rPr>
              <a:t>bezig</a:t>
            </a:r>
            <a:r>
              <a:rPr lang="en-US" sz="1400">
                <a:solidFill>
                  <a:schemeClr val="tx1"/>
                </a:solidFill>
                <a:latin typeface="Verdana" panose="020B0604030504040204" pitchFamily="34" charset="0"/>
                <a:ea typeface="Verdana" panose="020B0604030504040204" pitchFamily="34" charset="0"/>
              </a:rPr>
              <a:t> met de </a:t>
            </a:r>
            <a:r>
              <a:rPr lang="en-US" sz="2800" err="1">
                <a:solidFill>
                  <a:schemeClr val="tx1"/>
                </a:solidFill>
                <a:latin typeface="Verdana" panose="020B0604030504040204" pitchFamily="34" charset="0"/>
                <a:ea typeface="Verdana" panose="020B0604030504040204" pitchFamily="34" charset="0"/>
              </a:rPr>
              <a:t>toekomst</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Vergroten</a:t>
            </a:r>
            <a:r>
              <a:rPr lang="en-US" sz="1400">
                <a:solidFill>
                  <a:schemeClr val="tx1"/>
                </a:solidFill>
                <a:latin typeface="Verdana" panose="020B0604030504040204" pitchFamily="34" charset="0"/>
                <a:ea typeface="Verdana" panose="020B0604030504040204" pitchFamily="34" charset="0"/>
              </a:rPr>
              <a:t> we </a:t>
            </a:r>
            <a:r>
              <a:rPr lang="en-US" sz="1400" err="1">
                <a:solidFill>
                  <a:schemeClr val="tx1"/>
                </a:solidFill>
                <a:latin typeface="Verdana" panose="020B0604030504040204" pitchFamily="34" charset="0"/>
                <a:ea typeface="Verdana" panose="020B0604030504040204" pitchFamily="34" charset="0"/>
              </a:rPr>
              <a:t>hierdoor</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onze</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wendbaarheid</a:t>
            </a:r>
            <a:r>
              <a:rPr lang="en-US" sz="1400">
                <a:solidFill>
                  <a:schemeClr val="tx1"/>
                </a:solidFill>
                <a:latin typeface="Verdana" panose="020B0604030504040204" pitchFamily="34" charset="0"/>
                <a:ea typeface="Verdana" panose="020B0604030504040204" pitchFamily="34" charset="0"/>
              </a:rPr>
              <a:t>? </a:t>
            </a:r>
          </a:p>
          <a:p>
            <a:pPr marL="228600" indent="-228600">
              <a:lnSpc>
                <a:spcPct val="90000"/>
              </a:lnSpc>
              <a:spcBef>
                <a:spcPts val="1000"/>
              </a:spcBef>
              <a:spcAft>
                <a:spcPts val="600"/>
              </a:spcAft>
              <a:buFont typeface="Arial" panose="020B0604020202020204" pitchFamily="34" charset="0"/>
              <a:buChar char="•"/>
            </a:pPr>
            <a:r>
              <a:rPr lang="en-US" sz="1400">
                <a:solidFill>
                  <a:schemeClr val="tx1"/>
                </a:solidFill>
                <a:latin typeface="Verdana" panose="020B0604030504040204" pitchFamily="34" charset="0"/>
                <a:ea typeface="Verdana" panose="020B0604030504040204" pitchFamily="34" charset="0"/>
              </a:rPr>
              <a:t>Is het </a:t>
            </a:r>
            <a:r>
              <a:rPr lang="en-US" sz="2800" err="1">
                <a:solidFill>
                  <a:schemeClr val="tx1"/>
                </a:solidFill>
                <a:latin typeface="Verdana" panose="020B0604030504040204" pitchFamily="34" charset="0"/>
                <a:ea typeface="Verdana" panose="020B0604030504040204" pitchFamily="34" charset="0"/>
              </a:rPr>
              <a:t>realistisch</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ingeschat</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naar</a:t>
            </a:r>
            <a:r>
              <a:rPr lang="en-US" sz="1400">
                <a:solidFill>
                  <a:schemeClr val="tx1"/>
                </a:solidFill>
                <a:latin typeface="Verdana" panose="020B0604030504040204" pitchFamily="34" charset="0"/>
                <a:ea typeface="Verdana" panose="020B0604030504040204" pitchFamily="34" charset="0"/>
              </a:rPr>
              <a:t> </a:t>
            </a:r>
            <a:r>
              <a:rPr lang="en-US" sz="1400" err="1">
                <a:solidFill>
                  <a:schemeClr val="tx1"/>
                </a:solidFill>
                <a:latin typeface="Verdana" panose="020B0604030504040204" pitchFamily="34" charset="0"/>
                <a:ea typeface="Verdana" panose="020B0604030504040204" pitchFamily="34" charset="0"/>
              </a:rPr>
              <a:t>mensen</a:t>
            </a:r>
            <a:r>
              <a:rPr lang="en-US" sz="1400">
                <a:solidFill>
                  <a:schemeClr val="tx1"/>
                </a:solidFill>
                <a:latin typeface="Verdana" panose="020B0604030504040204" pitchFamily="34" charset="0"/>
                <a:ea typeface="Verdana" panose="020B0604030504040204" pitchFamily="34" charset="0"/>
              </a:rPr>
              <a:t> en </a:t>
            </a:r>
            <a:r>
              <a:rPr lang="en-US" sz="1400" err="1">
                <a:solidFill>
                  <a:schemeClr val="tx1"/>
                </a:solidFill>
                <a:latin typeface="Verdana" panose="020B0604030504040204" pitchFamily="34" charset="0"/>
                <a:ea typeface="Verdana" panose="020B0604030504040204" pitchFamily="34" charset="0"/>
              </a:rPr>
              <a:t>middelen</a:t>
            </a:r>
            <a:r>
              <a:rPr lang="en-US" sz="1400">
                <a:solidFill>
                  <a:schemeClr val="tx1"/>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63051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C74E6-090C-5DD6-4D9D-188B89BA6109}"/>
              </a:ext>
            </a:extLst>
          </p:cNvPr>
          <p:cNvSpPr>
            <a:spLocks noGrp="1"/>
          </p:cNvSpPr>
          <p:nvPr>
            <p:ph type="ctrTitle"/>
          </p:nvPr>
        </p:nvSpPr>
        <p:spPr>
          <a:xfrm>
            <a:off x="0" y="347664"/>
            <a:ext cx="12192000" cy="1353144"/>
          </a:xfrm>
        </p:spPr>
        <p:txBody>
          <a:bodyPr anchor="ctr">
            <a:normAutofit/>
          </a:bodyPr>
          <a:lstStyle/>
          <a:p>
            <a:r>
              <a:rPr lang="nl-BE" sz="3200">
                <a:solidFill>
                  <a:srgbClr val="6CAB35"/>
                </a:solidFill>
                <a:latin typeface="Lintel" panose="02000000000000000000" pitchFamily="2" charset="0"/>
              </a:rPr>
              <a:t>Welke shift maken we?</a:t>
            </a:r>
          </a:p>
        </p:txBody>
      </p:sp>
      <p:pic>
        <p:nvPicPr>
          <p:cNvPr id="6" name="Afbeelding 5">
            <a:extLst>
              <a:ext uri="{FF2B5EF4-FFF2-40B4-BE49-F238E27FC236}">
                <a16:creationId xmlns:a16="http://schemas.microsoft.com/office/drawing/2014/main" id="{55E4DA15-AEE0-4C43-BA9B-3F8393929587}"/>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pic>
        <p:nvPicPr>
          <p:cNvPr id="8" name="Afbeelding 7" descr="Afbeelding met Diermigratie, zwerm, Vogelmigratie, vleugel&#10;&#10;Automatisch gegenereerde beschrijving">
            <a:extLst>
              <a:ext uri="{FF2B5EF4-FFF2-40B4-BE49-F238E27FC236}">
                <a16:creationId xmlns:a16="http://schemas.microsoft.com/office/drawing/2014/main" id="{1A4519FF-C1C0-205F-D1C6-7DC895A7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585" y="1523593"/>
            <a:ext cx="7396829" cy="2902749"/>
          </a:xfrm>
          <a:prstGeom prst="rect">
            <a:avLst/>
          </a:prstGeom>
        </p:spPr>
      </p:pic>
    </p:spTree>
    <p:extLst>
      <p:ext uri="{BB962C8B-B14F-4D97-AF65-F5344CB8AC3E}">
        <p14:creationId xmlns:p14="http://schemas.microsoft.com/office/powerpoint/2010/main" val="2546730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schets, clipart, illustratie, tekening&#10;&#10;Automatisch gegenereerde beschrijving">
            <a:extLst>
              <a:ext uri="{FF2B5EF4-FFF2-40B4-BE49-F238E27FC236}">
                <a16:creationId xmlns:a16="http://schemas.microsoft.com/office/drawing/2014/main" id="{2AFABE1F-8A00-F487-9379-565C0AF36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76" y="2490516"/>
            <a:ext cx="3535717" cy="2615097"/>
          </a:xfrm>
          <a:prstGeom prst="rect">
            <a:avLst/>
          </a:prstGeom>
        </p:spPr>
      </p:pic>
      <p:sp>
        <p:nvSpPr>
          <p:cNvPr id="2" name="Titel 1">
            <a:extLst>
              <a:ext uri="{FF2B5EF4-FFF2-40B4-BE49-F238E27FC236}">
                <a16:creationId xmlns:a16="http://schemas.microsoft.com/office/drawing/2014/main" id="{41DE7717-1317-A968-F3DB-0C85DDEEE739}"/>
              </a:ext>
            </a:extLst>
          </p:cNvPr>
          <p:cNvSpPr>
            <a:spLocks noGrp="1"/>
          </p:cNvSpPr>
          <p:nvPr>
            <p:ph type="title"/>
          </p:nvPr>
        </p:nvSpPr>
        <p:spPr/>
        <p:txBody>
          <a:bodyPr/>
          <a:lstStyle/>
          <a:p>
            <a:r>
              <a:rPr lang="nl-NL" sz="3200">
                <a:solidFill>
                  <a:srgbClr val="6CAB35"/>
                </a:solidFill>
                <a:latin typeface="Lintel" panose="02000000000000000000" pitchFamily="2" charset="0"/>
              </a:rPr>
              <a:t>Shift: verwachtingen van partners naar de toekomst</a:t>
            </a:r>
            <a:endParaRPr lang="nl-BE" sz="3200">
              <a:solidFill>
                <a:srgbClr val="6CAB35"/>
              </a:solidFill>
              <a:latin typeface="Lintel" panose="02000000000000000000" pitchFamily="2" charset="0"/>
            </a:endParaRPr>
          </a:p>
        </p:txBody>
      </p:sp>
      <p:sp>
        <p:nvSpPr>
          <p:cNvPr id="3" name="Tijdelijke aanduiding voor inhoud 2">
            <a:extLst>
              <a:ext uri="{FF2B5EF4-FFF2-40B4-BE49-F238E27FC236}">
                <a16:creationId xmlns:a16="http://schemas.microsoft.com/office/drawing/2014/main" id="{6BFB45B0-BED1-A6EA-8D3F-F11CC1FE641C}"/>
              </a:ext>
            </a:extLst>
          </p:cNvPr>
          <p:cNvSpPr>
            <a:spLocks noGrp="1"/>
          </p:cNvSpPr>
          <p:nvPr>
            <p:ph idx="1"/>
          </p:nvPr>
        </p:nvSpPr>
        <p:spPr>
          <a:xfrm>
            <a:off x="3957479" y="1817533"/>
            <a:ext cx="7938488" cy="4351338"/>
          </a:xfrm>
        </p:spPr>
        <p:txBody>
          <a:bodyPr>
            <a:normAutofit fontScale="92500" lnSpcReduction="10000"/>
          </a:bodyPr>
          <a:lstStyle/>
          <a:p>
            <a:r>
              <a:rPr lang="nl-NL" sz="2400">
                <a:latin typeface="Verdana" panose="020B0604030504040204" pitchFamily="34" charset="0"/>
                <a:ea typeface="Verdana" panose="020B0604030504040204" pitchFamily="34" charset="0"/>
              </a:rPr>
              <a:t>Duurzaamheid</a:t>
            </a:r>
            <a:r>
              <a:rPr lang="nl-NL" sz="1800">
                <a:latin typeface="Verdana" panose="020B0604030504040204" pitchFamily="34" charset="0"/>
                <a:ea typeface="Verdana" panose="020B0604030504040204" pitchFamily="34" charset="0"/>
              </a:rPr>
              <a:t> is niet één van de strategische doelstellingen, het zit in ons DNA, het zit vervat in alles wat we doen. Of het nu gaat om bouwen/verbouwen, laten groeien van mensen of het besturen van organisaties.  </a:t>
            </a:r>
          </a:p>
          <a:p>
            <a:r>
              <a:rPr lang="nl-NL" sz="1800">
                <a:latin typeface="Verdana" panose="020B0604030504040204" pitchFamily="34" charset="0"/>
                <a:ea typeface="Verdana" panose="020B0604030504040204" pitchFamily="34" charset="0"/>
              </a:rPr>
              <a:t>Er ontstaan tot de verbeelding sprekende </a:t>
            </a:r>
            <a:r>
              <a:rPr lang="nl-NL" sz="2600">
                <a:latin typeface="Verdana" panose="020B0604030504040204" pitchFamily="34" charset="0"/>
                <a:ea typeface="Verdana" panose="020B0604030504040204" pitchFamily="34" charset="0"/>
              </a:rPr>
              <a:t>innovatieve zorg- en onderwijsconcepten</a:t>
            </a:r>
            <a:r>
              <a:rPr lang="nl-NL" sz="1800">
                <a:latin typeface="Verdana" panose="020B0604030504040204" pitchFamily="34" charset="0"/>
                <a:ea typeface="Verdana" panose="020B0604030504040204" pitchFamily="34" charset="0"/>
              </a:rPr>
              <a:t> (nieuw)</a:t>
            </a:r>
            <a:br>
              <a:rPr lang="nl-NL" sz="1800">
                <a:latin typeface="Verdana" panose="020B0604030504040204" pitchFamily="34" charset="0"/>
                <a:ea typeface="Verdana" panose="020B0604030504040204" pitchFamily="34" charset="0"/>
              </a:rPr>
            </a:br>
            <a:endParaRPr lang="nl-NL" sz="1800">
              <a:latin typeface="Verdana" panose="020B0604030504040204" pitchFamily="34" charset="0"/>
              <a:ea typeface="Verdana" panose="020B0604030504040204" pitchFamily="34" charset="0"/>
            </a:endParaRPr>
          </a:p>
          <a:p>
            <a:r>
              <a:rPr lang="nl-NL" sz="1800">
                <a:latin typeface="Verdana" panose="020B0604030504040204" pitchFamily="34" charset="0"/>
                <a:ea typeface="Verdana" panose="020B0604030504040204" pitchFamily="34" charset="0"/>
              </a:rPr>
              <a:t>Het aandeel initiatieven waarin partners </a:t>
            </a:r>
            <a:r>
              <a:rPr lang="nl-NL" sz="2400">
                <a:latin typeface="Verdana" panose="020B0604030504040204" pitchFamily="34" charset="0"/>
                <a:ea typeface="Verdana" panose="020B0604030504040204" pitchFamily="34" charset="0"/>
              </a:rPr>
              <a:t>samen ontwikkelen </a:t>
            </a:r>
            <a:r>
              <a:rPr lang="nl-NL" sz="1800">
                <a:latin typeface="Verdana" panose="020B0604030504040204" pitchFamily="34" charset="0"/>
                <a:ea typeface="Verdana" panose="020B0604030504040204" pitchFamily="34" charset="0"/>
              </a:rPr>
              <a:t>is groter dan vandaag </a:t>
            </a:r>
          </a:p>
          <a:p>
            <a:endParaRPr lang="nl-NL" sz="1800">
              <a:latin typeface="Verdana" panose="020B0604030504040204" pitchFamily="34" charset="0"/>
              <a:ea typeface="Verdana" panose="020B0604030504040204" pitchFamily="34" charset="0"/>
            </a:endParaRPr>
          </a:p>
          <a:p>
            <a:r>
              <a:rPr lang="nl-NL" sz="1800">
                <a:latin typeface="Verdana" panose="020B0604030504040204" pitchFamily="34" charset="0"/>
                <a:ea typeface="Verdana" panose="020B0604030504040204" pitchFamily="34" charset="0"/>
              </a:rPr>
              <a:t>Men ziet een </a:t>
            </a:r>
            <a:r>
              <a:rPr lang="nl-NL" sz="2400">
                <a:solidFill>
                  <a:srgbClr val="3E5E6F"/>
                </a:solidFill>
                <a:latin typeface="Verdana" panose="020B0604030504040204" pitchFamily="34" charset="0"/>
                <a:ea typeface="Verdana" panose="020B0604030504040204" pitchFamily="34" charset="0"/>
              </a:rPr>
              <a:t>netwerk</a:t>
            </a:r>
            <a:r>
              <a:rPr lang="nl-NL" sz="1800">
                <a:latin typeface="Verdana" panose="020B0604030504040204" pitchFamily="34" charset="0"/>
                <a:ea typeface="Verdana" panose="020B0604030504040204" pitchFamily="34" charset="0"/>
              </a:rPr>
              <a:t> dat voorop loopt, </a:t>
            </a:r>
            <a:r>
              <a:rPr lang="nl-NL" sz="2400">
                <a:latin typeface="Verdana" panose="020B0604030504040204" pitchFamily="34" charset="0"/>
                <a:ea typeface="Verdana" panose="020B0604030504040204" pitchFamily="34" charset="0"/>
              </a:rPr>
              <a:t>vooruit kijkt</a:t>
            </a:r>
            <a:r>
              <a:rPr lang="nl-NL" sz="1800">
                <a:latin typeface="Verdana" panose="020B0604030504040204" pitchFamily="34" charset="0"/>
                <a:ea typeface="Verdana" panose="020B0604030504040204" pitchFamily="34" charset="0"/>
              </a:rPr>
              <a:t>, innovatie omarmt. Geen enkele relevante nieuwe ontwikkeling wordt gemist. </a:t>
            </a:r>
            <a:br>
              <a:rPr lang="nl-NL" sz="1800">
                <a:latin typeface="Verdana" panose="020B0604030504040204" pitchFamily="34" charset="0"/>
                <a:ea typeface="Verdana" panose="020B0604030504040204" pitchFamily="34" charset="0"/>
              </a:rPr>
            </a:br>
            <a:endParaRPr lang="nl-NL" sz="1800">
              <a:latin typeface="Verdana" panose="020B0604030504040204" pitchFamily="34" charset="0"/>
              <a:ea typeface="Verdana" panose="020B0604030504040204" pitchFamily="34" charset="0"/>
            </a:endParaRPr>
          </a:p>
          <a:p>
            <a:r>
              <a:rPr lang="nl-NL" sz="1800">
                <a:latin typeface="Verdana" panose="020B0604030504040204" pitchFamily="34" charset="0"/>
                <a:ea typeface="Verdana" panose="020B0604030504040204" pitchFamily="34" charset="0"/>
              </a:rPr>
              <a:t>Bestuurders die – samen met leidinggevenden en ondersteunende functies – </a:t>
            </a:r>
            <a:r>
              <a:rPr lang="nl-NL" sz="2400">
                <a:latin typeface="Verdana" panose="020B0604030504040204" pitchFamily="34" charset="0"/>
                <a:ea typeface="Verdana" panose="020B0604030504040204" pitchFamily="34" charset="0"/>
              </a:rPr>
              <a:t>vooruitziend zijn en zich ondersteund voelen </a:t>
            </a:r>
          </a:p>
          <a:p>
            <a:endParaRPr lang="nl-NL"/>
          </a:p>
          <a:p>
            <a:pPr marL="0" indent="0">
              <a:buNone/>
            </a:pPr>
            <a:endParaRPr lang="nl-NL"/>
          </a:p>
          <a:p>
            <a:endParaRPr lang="nl-NL"/>
          </a:p>
          <a:p>
            <a:endParaRPr lang="nl-NL"/>
          </a:p>
          <a:p>
            <a:endParaRPr lang="nl-NL"/>
          </a:p>
          <a:p>
            <a:endParaRPr lang="nl-BE"/>
          </a:p>
        </p:txBody>
      </p:sp>
    </p:spTree>
    <p:extLst>
      <p:ext uri="{BB962C8B-B14F-4D97-AF65-F5344CB8AC3E}">
        <p14:creationId xmlns:p14="http://schemas.microsoft.com/office/powerpoint/2010/main" val="75854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E7717-1317-A968-F3DB-0C85DDEEE739}"/>
              </a:ext>
            </a:extLst>
          </p:cNvPr>
          <p:cNvSpPr>
            <a:spLocks noGrp="1"/>
          </p:cNvSpPr>
          <p:nvPr>
            <p:ph type="title"/>
          </p:nvPr>
        </p:nvSpPr>
        <p:spPr>
          <a:xfrm>
            <a:off x="838200" y="340849"/>
            <a:ext cx="10515600" cy="1325563"/>
          </a:xfrm>
        </p:spPr>
        <p:txBody>
          <a:bodyPr/>
          <a:lstStyle/>
          <a:p>
            <a:r>
              <a:rPr lang="nl-NL" sz="3200">
                <a:solidFill>
                  <a:srgbClr val="6CAB35"/>
                </a:solidFill>
                <a:latin typeface="Lintel" panose="02000000000000000000" pitchFamily="2" charset="0"/>
              </a:rPr>
              <a:t>Shift: hoe organiseren we ons?</a:t>
            </a:r>
            <a:r>
              <a:rPr lang="nl-NL">
                <a:solidFill>
                  <a:srgbClr val="6CAB35"/>
                </a:solidFill>
                <a:latin typeface="Lintel" panose="02000000000000000000" pitchFamily="2" charset="0"/>
              </a:rPr>
              <a:t> </a:t>
            </a:r>
            <a:endParaRPr lang="nl-BE">
              <a:solidFill>
                <a:srgbClr val="6CAB35"/>
              </a:solidFill>
              <a:latin typeface="Lintel" panose="02000000000000000000" pitchFamily="2" charset="0"/>
            </a:endParaRPr>
          </a:p>
        </p:txBody>
      </p:sp>
      <p:sp>
        <p:nvSpPr>
          <p:cNvPr id="3" name="Tijdelijke aanduiding voor inhoud 2">
            <a:extLst>
              <a:ext uri="{FF2B5EF4-FFF2-40B4-BE49-F238E27FC236}">
                <a16:creationId xmlns:a16="http://schemas.microsoft.com/office/drawing/2014/main" id="{6BFB45B0-BED1-A6EA-8D3F-F11CC1FE641C}"/>
              </a:ext>
            </a:extLst>
          </p:cNvPr>
          <p:cNvSpPr>
            <a:spLocks noGrp="1"/>
          </p:cNvSpPr>
          <p:nvPr>
            <p:ph idx="1"/>
          </p:nvPr>
        </p:nvSpPr>
        <p:spPr/>
        <p:txBody>
          <a:bodyPr/>
          <a:lstStyle/>
          <a:p>
            <a:r>
              <a:rPr lang="nl-NL" sz="2400">
                <a:latin typeface="Verdana" panose="020B0604030504040204" pitchFamily="34" charset="0"/>
                <a:ea typeface="Verdana" panose="020B0604030504040204" pitchFamily="34" charset="0"/>
              </a:rPr>
              <a:t>Een groter engagement</a:t>
            </a:r>
            <a:r>
              <a:rPr lang="nl-NL" sz="1800">
                <a:latin typeface="Verdana" panose="020B0604030504040204" pitchFamily="34" charset="0"/>
                <a:ea typeface="Verdana" panose="020B0604030504040204" pitchFamily="34" charset="0"/>
              </a:rPr>
              <a:t> van partners in het delen van informatie, het uitwisselen van kennis, het samen ontwikkelen … samen de toekomst maken. </a:t>
            </a:r>
            <a:br>
              <a:rPr lang="nl-NL" sz="1800">
                <a:latin typeface="Verdana" panose="020B0604030504040204" pitchFamily="34" charset="0"/>
                <a:ea typeface="Verdana" panose="020B0604030504040204" pitchFamily="34" charset="0"/>
              </a:rPr>
            </a:br>
            <a:endParaRPr lang="nl-NL" sz="1800">
              <a:latin typeface="Verdana" panose="020B0604030504040204" pitchFamily="34" charset="0"/>
              <a:ea typeface="Verdana" panose="020B0604030504040204" pitchFamily="34" charset="0"/>
            </a:endParaRPr>
          </a:p>
          <a:p>
            <a:r>
              <a:rPr lang="nl-NL" sz="1800">
                <a:latin typeface="Verdana" panose="020B0604030504040204" pitchFamily="34" charset="0"/>
                <a:ea typeface="Verdana" panose="020B0604030504040204" pitchFamily="34" charset="0"/>
              </a:rPr>
              <a:t>We onderschrijven en meten aan de hand van </a:t>
            </a:r>
            <a:r>
              <a:rPr lang="nl-NL" sz="2400">
                <a:latin typeface="Verdana" panose="020B0604030504040204" pitchFamily="34" charset="0"/>
                <a:ea typeface="Verdana" panose="020B0604030504040204" pitchFamily="34" charset="0"/>
              </a:rPr>
              <a:t>impact</a:t>
            </a:r>
            <a:r>
              <a:rPr lang="nl-NL" sz="1800">
                <a:latin typeface="Verdana" panose="020B0604030504040204" pitchFamily="34" charset="0"/>
                <a:ea typeface="Verdana" panose="020B0604030504040204" pitchFamily="34" charset="0"/>
              </a:rPr>
              <a:t>doelen (</a:t>
            </a:r>
            <a:r>
              <a:rPr lang="nl-NL" sz="1800" err="1">
                <a:latin typeface="Verdana" panose="020B0604030504040204" pitchFamily="34" charset="0"/>
                <a:ea typeface="Verdana" panose="020B0604030504040204" pitchFamily="34" charset="0"/>
              </a:rPr>
              <a:t>evidence</a:t>
            </a:r>
            <a:r>
              <a:rPr lang="nl-NL" sz="1800">
                <a:latin typeface="Verdana" panose="020B0604030504040204" pitchFamily="34" charset="0"/>
                <a:ea typeface="Verdana" panose="020B0604030504040204" pitchFamily="34" charset="0"/>
              </a:rPr>
              <a:t> </a:t>
            </a:r>
            <a:r>
              <a:rPr lang="nl-NL" sz="1800" err="1">
                <a:latin typeface="Verdana" panose="020B0604030504040204" pitchFamily="34" charset="0"/>
                <a:ea typeface="Verdana" panose="020B0604030504040204" pitchFamily="34" charset="0"/>
              </a:rPr>
              <a:t>based</a:t>
            </a:r>
            <a:r>
              <a:rPr lang="nl-NL" sz="1800">
                <a:latin typeface="Verdana" panose="020B0604030504040204" pitchFamily="34" charset="0"/>
                <a:ea typeface="Verdana" panose="020B0604030504040204" pitchFamily="34" charset="0"/>
              </a:rPr>
              <a:t> en </a:t>
            </a:r>
            <a:r>
              <a:rPr lang="nl-NL" sz="1800" err="1">
                <a:latin typeface="Verdana" panose="020B0604030504040204" pitchFamily="34" charset="0"/>
                <a:ea typeface="Verdana" panose="020B0604030504040204" pitchFamily="34" charset="0"/>
              </a:rPr>
              <a:t>informed</a:t>
            </a:r>
            <a:r>
              <a:rPr lang="nl-NL" sz="1800">
                <a:latin typeface="Verdana" panose="020B0604030504040204" pitchFamily="34" charset="0"/>
                <a:ea typeface="Verdana" panose="020B0604030504040204" pitchFamily="34" charset="0"/>
              </a:rPr>
              <a:t>). We sturen wanneer nodig flexibel bij. </a:t>
            </a:r>
            <a:br>
              <a:rPr lang="nl-NL" sz="1800">
                <a:latin typeface="Verdana" panose="020B0604030504040204" pitchFamily="34" charset="0"/>
                <a:ea typeface="Verdana" panose="020B0604030504040204" pitchFamily="34" charset="0"/>
              </a:rPr>
            </a:br>
            <a:endParaRPr lang="nl-NL" sz="1800">
              <a:latin typeface="Verdana" panose="020B0604030504040204" pitchFamily="34" charset="0"/>
              <a:ea typeface="Verdana" panose="020B0604030504040204" pitchFamily="34" charset="0"/>
            </a:endParaRPr>
          </a:p>
          <a:p>
            <a:r>
              <a:rPr lang="nl-NL" sz="1800">
                <a:latin typeface="Verdana" panose="020B0604030504040204" pitchFamily="34" charset="0"/>
                <a:ea typeface="Verdana" panose="020B0604030504040204" pitchFamily="34" charset="0"/>
              </a:rPr>
              <a:t>Meer</a:t>
            </a:r>
            <a:r>
              <a:rPr lang="nl-NL" sz="2400">
                <a:latin typeface="Verdana" panose="020B0604030504040204" pitchFamily="34" charset="0"/>
                <a:ea typeface="Verdana" panose="020B0604030504040204" pitchFamily="34" charset="0"/>
              </a:rPr>
              <a:t> werkvormen </a:t>
            </a:r>
            <a:r>
              <a:rPr lang="nl-NL" sz="1800">
                <a:latin typeface="Verdana" panose="020B0604030504040204" pitchFamily="34" charset="0"/>
                <a:ea typeface="Verdana" panose="020B0604030504040204" pitchFamily="34" charset="0"/>
              </a:rPr>
              <a:t>waarin we </a:t>
            </a:r>
            <a:r>
              <a:rPr lang="nl-NL" sz="2400">
                <a:latin typeface="Verdana" panose="020B0604030504040204" pitchFamily="34" charset="0"/>
                <a:ea typeface="Verdana" panose="020B0604030504040204" pitchFamily="34" charset="0"/>
              </a:rPr>
              <a:t>samen ontwikkelen </a:t>
            </a:r>
            <a:r>
              <a:rPr lang="nl-NL" sz="1800">
                <a:latin typeface="Verdana" panose="020B0604030504040204" pitchFamily="34" charset="0"/>
                <a:ea typeface="Verdana" panose="020B0604030504040204" pitchFamily="34" charset="0"/>
              </a:rPr>
              <a:t>(zie ondernemerstafels)</a:t>
            </a:r>
            <a:br>
              <a:rPr lang="nl-NL" sz="1800">
                <a:latin typeface="Verdana" panose="020B0604030504040204" pitchFamily="34" charset="0"/>
                <a:ea typeface="Verdana" panose="020B0604030504040204" pitchFamily="34" charset="0"/>
              </a:rPr>
            </a:br>
            <a:endParaRPr lang="nl-NL" sz="1800">
              <a:latin typeface="Verdana" panose="020B0604030504040204" pitchFamily="34" charset="0"/>
              <a:ea typeface="Verdana" panose="020B0604030504040204" pitchFamily="34" charset="0"/>
            </a:endParaRPr>
          </a:p>
          <a:p>
            <a:r>
              <a:rPr lang="nl-NL" sz="2400">
                <a:latin typeface="Verdana" panose="020B0604030504040204" pitchFamily="34" charset="0"/>
                <a:ea typeface="Verdana" panose="020B0604030504040204" pitchFamily="34" charset="0"/>
              </a:rPr>
              <a:t>Nieuwe </a:t>
            </a:r>
            <a:r>
              <a:rPr lang="nl-NL" sz="1800">
                <a:latin typeface="Verdana" panose="020B0604030504040204" pitchFamily="34" charset="0"/>
                <a:ea typeface="Verdana" panose="020B0604030504040204" pitchFamily="34" charset="0"/>
              </a:rPr>
              <a:t>vorm</a:t>
            </a:r>
            <a:r>
              <a:rPr lang="nl-NL" sz="2400">
                <a:latin typeface="Verdana" panose="020B0604030504040204" pitchFamily="34" charset="0"/>
                <a:ea typeface="Verdana" panose="020B0604030504040204" pitchFamily="34" charset="0"/>
              </a:rPr>
              <a:t> </a:t>
            </a:r>
            <a:r>
              <a:rPr lang="nl-NL" sz="1800">
                <a:latin typeface="Verdana" panose="020B0604030504040204" pitchFamily="34" charset="0"/>
                <a:ea typeface="Verdana" panose="020B0604030504040204" pitchFamily="34" charset="0"/>
              </a:rPr>
              <a:t>van </a:t>
            </a:r>
            <a:r>
              <a:rPr lang="nl-NL" sz="2400">
                <a:latin typeface="Verdana" panose="020B0604030504040204" pitchFamily="34" charset="0"/>
                <a:ea typeface="Verdana" panose="020B0604030504040204" pitchFamily="34" charset="0"/>
              </a:rPr>
              <a:t>besluitvorming</a:t>
            </a:r>
            <a:r>
              <a:rPr lang="nl-NL" sz="1800">
                <a:latin typeface="Verdana" panose="020B0604030504040204" pitchFamily="34" charset="0"/>
                <a:ea typeface="Verdana" panose="020B0604030504040204" pitchFamily="34" charset="0"/>
              </a:rPr>
              <a:t> (</a:t>
            </a:r>
            <a:r>
              <a:rPr lang="nl-NL" sz="1800" err="1">
                <a:latin typeface="Verdana" panose="020B0604030504040204" pitchFamily="34" charset="0"/>
                <a:ea typeface="Verdana" panose="020B0604030504040204" pitchFamily="34" charset="0"/>
              </a:rPr>
              <a:t>oa</a:t>
            </a:r>
            <a:r>
              <a:rPr lang="nl-NL" sz="1800">
                <a:latin typeface="Verdana" panose="020B0604030504040204" pitchFamily="34" charset="0"/>
                <a:ea typeface="Verdana" panose="020B0604030504040204" pitchFamily="34" charset="0"/>
              </a:rPr>
              <a:t>. consent en leidende principes die helpen bij het maken van keuzes) en een flexibele horizontale </a:t>
            </a:r>
            <a:r>
              <a:rPr lang="nl-NL" sz="2400">
                <a:latin typeface="Verdana" panose="020B0604030504040204" pitchFamily="34" charset="0"/>
                <a:ea typeface="Verdana" panose="020B0604030504040204" pitchFamily="34" charset="0"/>
              </a:rPr>
              <a:t>organisatie</a:t>
            </a:r>
            <a:r>
              <a:rPr lang="nl-NL" sz="1800">
                <a:latin typeface="Verdana" panose="020B0604030504040204" pitchFamily="34" charset="0"/>
                <a:ea typeface="Verdana" panose="020B0604030504040204" pitchFamily="34" charset="0"/>
              </a:rPr>
              <a:t> waarin samen vooruitgang gemaakt wordt. </a:t>
            </a:r>
          </a:p>
          <a:p>
            <a:endParaRPr lang="nl-NL"/>
          </a:p>
          <a:p>
            <a:endParaRPr lang="nl-NL"/>
          </a:p>
          <a:p>
            <a:endParaRPr lang="nl-NL"/>
          </a:p>
          <a:p>
            <a:endParaRPr lang="nl-NL"/>
          </a:p>
          <a:p>
            <a:endParaRPr lang="nl-BE"/>
          </a:p>
        </p:txBody>
      </p:sp>
    </p:spTree>
    <p:extLst>
      <p:ext uri="{BB962C8B-B14F-4D97-AF65-F5344CB8AC3E}">
        <p14:creationId xmlns:p14="http://schemas.microsoft.com/office/powerpoint/2010/main" val="242525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fbeelding 3" descr="Afbeelding met schets, Lijnillustraties, lijntekening, tekening&#10;&#10;Automatisch gegenereerde beschrijving">
            <a:extLst>
              <a:ext uri="{FF2B5EF4-FFF2-40B4-BE49-F238E27FC236}">
                <a16:creationId xmlns:a16="http://schemas.microsoft.com/office/drawing/2014/main" id="{50EE9DE0-6AAA-50E9-911C-755639C39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160" y="1409000"/>
            <a:ext cx="2739680" cy="4544126"/>
          </a:xfrm>
          <a:prstGeom prst="rect">
            <a:avLst/>
          </a:prstGeom>
        </p:spPr>
      </p:pic>
      <p:sp>
        <p:nvSpPr>
          <p:cNvPr id="2" name="Titel 1">
            <a:extLst>
              <a:ext uri="{FF2B5EF4-FFF2-40B4-BE49-F238E27FC236}">
                <a16:creationId xmlns:a16="http://schemas.microsoft.com/office/drawing/2014/main" id="{802C74E6-090C-5DD6-4D9D-188B89BA6109}"/>
              </a:ext>
            </a:extLst>
          </p:cNvPr>
          <p:cNvSpPr>
            <a:spLocks noGrp="1"/>
          </p:cNvSpPr>
          <p:nvPr>
            <p:ph type="ctrTitle"/>
          </p:nvPr>
        </p:nvSpPr>
        <p:spPr>
          <a:xfrm>
            <a:off x="0" y="347664"/>
            <a:ext cx="12192000" cy="1353144"/>
          </a:xfrm>
        </p:spPr>
        <p:txBody>
          <a:bodyPr anchor="ctr">
            <a:normAutofit/>
          </a:bodyPr>
          <a:lstStyle/>
          <a:p>
            <a:r>
              <a:rPr lang="nl-BE" sz="3200">
                <a:solidFill>
                  <a:srgbClr val="6CAB35"/>
                </a:solidFill>
                <a:latin typeface="Lintel" panose="02000000000000000000" pitchFamily="2" charset="0"/>
              </a:rPr>
              <a:t>Volgende stappen? </a:t>
            </a:r>
          </a:p>
        </p:txBody>
      </p:sp>
      <p:pic>
        <p:nvPicPr>
          <p:cNvPr id="6" name="Afbeelding 5">
            <a:extLst>
              <a:ext uri="{FF2B5EF4-FFF2-40B4-BE49-F238E27FC236}">
                <a16:creationId xmlns:a16="http://schemas.microsoft.com/office/drawing/2014/main" id="{55E4DA15-AEE0-4C43-BA9B-3F8393929587}"/>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50190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D53C48-4FD7-ED06-AEFD-E81C9745B6AB}"/>
              </a:ext>
            </a:extLst>
          </p:cNvPr>
          <p:cNvSpPr>
            <a:spLocks noGrp="1"/>
          </p:cNvSpPr>
          <p:nvPr>
            <p:ph type="title"/>
          </p:nvPr>
        </p:nvSpPr>
        <p:spPr>
          <a:xfrm>
            <a:off x="836680" y="788294"/>
            <a:ext cx="8087605" cy="530536"/>
          </a:xfrm>
        </p:spPr>
        <p:txBody>
          <a:bodyPr>
            <a:normAutofit/>
          </a:bodyPr>
          <a:lstStyle/>
          <a:p>
            <a:r>
              <a:rPr lang="nl-NL" sz="3200">
                <a:solidFill>
                  <a:srgbClr val="6CAB35"/>
                </a:solidFill>
                <a:latin typeface="Lintel" panose="02000000000000000000" pitchFamily="2" charset="0"/>
                <a:ea typeface="+mj-ea"/>
                <a:cs typeface="+mj-cs"/>
              </a:rPr>
              <a:t>Werf</a:t>
            </a:r>
            <a:r>
              <a:rPr lang="nl-NL" sz="3200">
                <a:solidFill>
                  <a:srgbClr val="6CAB35"/>
                </a:solidFill>
                <a:latin typeface="Lintel" panose="02000000000000000000" pitchFamily="2" charset="0"/>
              </a:rPr>
              <a:t> </a:t>
            </a:r>
            <a:r>
              <a:rPr lang="nl-NL" sz="3200">
                <a:solidFill>
                  <a:srgbClr val="6CAB35"/>
                </a:solidFill>
                <a:latin typeface="Lintel" panose="02000000000000000000" pitchFamily="2" charset="0"/>
                <a:ea typeface="+mj-ea"/>
                <a:cs typeface="+mj-cs"/>
              </a:rPr>
              <a:t>beleidsplan</a:t>
            </a:r>
            <a:endParaRPr lang="nl-BE" sz="3200">
              <a:solidFill>
                <a:srgbClr val="6CAB35"/>
              </a:solidFill>
              <a:latin typeface="Lintel" panose="02000000000000000000" pitchFamily="2" charset="0"/>
              <a:ea typeface="+mj-ea"/>
              <a:cs typeface="+mj-cs"/>
            </a:endParaRPr>
          </a:p>
        </p:txBody>
      </p:sp>
      <p:sp>
        <p:nvSpPr>
          <p:cNvPr id="5" name="Tijdelijke aanduiding voor inhoud 4">
            <a:extLst>
              <a:ext uri="{FF2B5EF4-FFF2-40B4-BE49-F238E27FC236}">
                <a16:creationId xmlns:a16="http://schemas.microsoft.com/office/drawing/2014/main" id="{439610C1-7E60-693A-1F3E-DDF9393D12A8}"/>
              </a:ext>
            </a:extLst>
          </p:cNvPr>
          <p:cNvSpPr>
            <a:spLocks noGrp="1"/>
          </p:cNvSpPr>
          <p:nvPr>
            <p:ph idx="1"/>
          </p:nvPr>
        </p:nvSpPr>
        <p:spPr>
          <a:xfrm>
            <a:off x="3246625" y="1954924"/>
            <a:ext cx="8945375" cy="4542903"/>
          </a:xfrm>
        </p:spPr>
        <p:txBody>
          <a:bodyPr>
            <a:normAutofit/>
          </a:bodyPr>
          <a:lstStyle/>
          <a:p>
            <a:pPr marL="0" indent="0">
              <a:buNone/>
            </a:pPr>
            <a:endParaRPr lang="nl-BE" sz="1600">
              <a:highlight>
                <a:srgbClr val="FFFFFF"/>
              </a:highlight>
              <a:latin typeface="Verdana" panose="020B0604030504040204" pitchFamily="34" charset="0"/>
              <a:ea typeface="Verdana" panose="020B0604030504040204" pitchFamily="34" charset="0"/>
              <a:cs typeface="Segoe UI" panose="020B0502040204020203" pitchFamily="34" charset="0"/>
            </a:endParaRPr>
          </a:p>
          <a:p>
            <a:pPr marL="0" indent="0">
              <a:buNone/>
            </a:pPr>
            <a:r>
              <a:rPr lang="nl-BE" sz="1600">
                <a:highlight>
                  <a:srgbClr val="FFFFFF"/>
                </a:highlight>
                <a:latin typeface="Verdana" panose="020B0604030504040204" pitchFamily="34" charset="0"/>
                <a:ea typeface="Verdana" panose="020B0604030504040204" pitchFamily="34" charset="0"/>
                <a:cs typeface="Segoe UI" panose="020B0502040204020203" pitchFamily="34" charset="0"/>
              </a:rPr>
              <a:t>Formuleren van lange termijn impactdoelen (!) en concrete activiteiten.</a:t>
            </a:r>
          </a:p>
          <a:p>
            <a:pPr marL="0" indent="0">
              <a:spcBef>
                <a:spcPts val="0"/>
              </a:spcBef>
              <a:buNone/>
            </a:pPr>
            <a:endParaRPr lang="nl-BE" sz="1600">
              <a:highlight>
                <a:srgbClr val="FFFFFF"/>
              </a:highlight>
              <a:latin typeface="Verdana" panose="020B0604030504040204" pitchFamily="34" charset="0"/>
              <a:ea typeface="Verdana" panose="020B0604030504040204" pitchFamily="34" charset="0"/>
              <a:cs typeface="Segoe UI" panose="020B0502040204020203" pitchFamily="34" charset="0"/>
            </a:endParaRPr>
          </a:p>
          <a:p>
            <a:pPr marL="0" indent="0">
              <a:spcBef>
                <a:spcPts val="0"/>
              </a:spcBef>
              <a:buNone/>
            </a:pPr>
            <a:endParaRPr lang="nl-BE" sz="1600">
              <a:highlight>
                <a:srgbClr val="FFFFFF"/>
              </a:highlight>
              <a:latin typeface="Verdana" panose="020B0604030504040204" pitchFamily="34" charset="0"/>
              <a:ea typeface="Verdana" panose="020B0604030504040204" pitchFamily="34" charset="0"/>
              <a:cs typeface="Segoe UI" panose="020B0502040204020203" pitchFamily="34" charset="0"/>
            </a:endParaRPr>
          </a:p>
          <a:p>
            <a:pPr marL="0" indent="0">
              <a:spcBef>
                <a:spcPts val="0"/>
              </a:spcBef>
              <a:buNone/>
            </a:pPr>
            <a:br>
              <a:rPr lang="nl-BE" sz="1600">
                <a:highlight>
                  <a:srgbClr val="FFFFFF"/>
                </a:highlight>
                <a:latin typeface="Verdana" panose="020B0604030504040204" pitchFamily="34" charset="0"/>
                <a:ea typeface="Verdana" panose="020B0604030504040204" pitchFamily="34" charset="0"/>
                <a:cs typeface="Segoe UI" panose="020B0502040204020203" pitchFamily="34" charset="0"/>
              </a:rPr>
            </a:br>
            <a:r>
              <a:rPr lang="nl-BE" sz="1600">
                <a:highlight>
                  <a:srgbClr val="FFFFFF"/>
                </a:highlight>
                <a:latin typeface="Verdana" panose="020B0604030504040204" pitchFamily="34" charset="0"/>
                <a:ea typeface="Verdana" panose="020B0604030504040204" pitchFamily="34" charset="0"/>
                <a:cs typeface="Segoe UI" panose="020B0502040204020203" pitchFamily="34" charset="0"/>
              </a:rPr>
              <a:t>Beslissers: Beleidsadviesgroep in consent; bestuursorgaan van de Taborgroep wanneer geen consent gevonden wordt.</a:t>
            </a:r>
          </a:p>
          <a:p>
            <a:pPr marL="0" indent="0">
              <a:spcBef>
                <a:spcPts val="0"/>
              </a:spcBef>
              <a:buNone/>
            </a:pPr>
            <a:endParaRPr lang="nl-BE" sz="1600">
              <a:highlight>
                <a:srgbClr val="FFFFFF"/>
              </a:highlight>
              <a:latin typeface="Verdana" panose="020B0604030504040204" pitchFamily="34" charset="0"/>
              <a:ea typeface="Verdana" panose="020B0604030504040204" pitchFamily="34" charset="0"/>
              <a:cs typeface="Segoe UI" panose="020B0502040204020203" pitchFamily="34" charset="0"/>
            </a:endParaRPr>
          </a:p>
          <a:p>
            <a:pPr marL="0" indent="0">
              <a:spcBef>
                <a:spcPts val="0"/>
              </a:spcBef>
              <a:buNone/>
            </a:pPr>
            <a:r>
              <a:rPr lang="nl-BE" sz="1600">
                <a:highlight>
                  <a:srgbClr val="FFFFFF"/>
                </a:highlight>
                <a:latin typeface="Verdana" panose="020B0604030504040204" pitchFamily="34" charset="0"/>
                <a:ea typeface="Verdana" panose="020B0604030504040204" pitchFamily="34" charset="0"/>
                <a:cs typeface="Segoe UI"/>
              </a:rPr>
              <a:t>Consultatie: Directies, team en belanghebbenden.</a:t>
            </a:r>
          </a:p>
          <a:p>
            <a:pPr marL="0" indent="0">
              <a:spcBef>
                <a:spcPts val="0"/>
              </a:spcBef>
              <a:buNone/>
            </a:pPr>
            <a:endParaRPr lang="nl-BE" sz="1600">
              <a:highlight>
                <a:srgbClr val="FFFFFF"/>
              </a:highlight>
              <a:latin typeface="Verdana" panose="020B0604030504040204" pitchFamily="34" charset="0"/>
              <a:ea typeface="Verdana" panose="020B0604030504040204" pitchFamily="34" charset="0"/>
              <a:cs typeface="Segoe UI"/>
            </a:endParaRPr>
          </a:p>
          <a:p>
            <a:pPr marL="0" indent="0">
              <a:spcBef>
                <a:spcPts val="0"/>
              </a:spcBef>
              <a:buNone/>
            </a:pPr>
            <a:r>
              <a:rPr lang="nl-BE" sz="1600">
                <a:highlight>
                  <a:srgbClr val="FFFFFF"/>
                </a:highlight>
                <a:latin typeface="Verdana" panose="020B0604030504040204" pitchFamily="34" charset="0"/>
                <a:ea typeface="Verdana" panose="020B0604030504040204" pitchFamily="34" charset="0"/>
                <a:cs typeface="Segoe UI" panose="020B0502040204020203" pitchFamily="34" charset="0"/>
              </a:rPr>
              <a:t>Trekker: beleidsvliegwiel (elk team een lid + netwerkdirecteur; met zakelijk directeur in co-pilotage) </a:t>
            </a:r>
          </a:p>
          <a:p>
            <a:pPr marL="0" indent="0">
              <a:spcBef>
                <a:spcPts val="0"/>
              </a:spcBef>
              <a:buNone/>
            </a:pPr>
            <a:endParaRPr lang="nl-BE" sz="1600">
              <a:highlight>
                <a:srgbClr val="FFFFFF"/>
              </a:highlight>
              <a:latin typeface="Verdana" panose="020B0604030504040204" pitchFamily="34" charset="0"/>
              <a:ea typeface="Verdana" panose="020B0604030504040204" pitchFamily="34" charset="0"/>
              <a:cs typeface="Segoe UI" panose="020B0502040204020203" pitchFamily="34" charset="0"/>
            </a:endParaRPr>
          </a:p>
          <a:p>
            <a:pPr marL="0" indent="0">
              <a:spcBef>
                <a:spcPts val="0"/>
              </a:spcBef>
              <a:buNone/>
            </a:pPr>
            <a:endParaRPr lang="nl-BE" sz="1600">
              <a:highlight>
                <a:srgbClr val="FFFFFF"/>
              </a:highlight>
              <a:latin typeface="Verdana" panose="020B0604030504040204" pitchFamily="34" charset="0"/>
              <a:ea typeface="Verdana" panose="020B0604030504040204" pitchFamily="34" charset="0"/>
            </a:endParaRPr>
          </a:p>
          <a:p>
            <a:pPr marL="0" indent="0">
              <a:buNone/>
            </a:pPr>
            <a:r>
              <a:rPr lang="nl-BE" sz="1600">
                <a:highlight>
                  <a:srgbClr val="FFFFFF"/>
                </a:highlight>
                <a:latin typeface="Verdana" panose="020B0604030504040204" pitchFamily="34" charset="0"/>
                <a:ea typeface="Verdana" panose="020B0604030504040204" pitchFamily="34" charset="0"/>
                <a:cs typeface="Segoe UI" panose="020B0502040204020203" pitchFamily="34" charset="0"/>
              </a:rPr>
              <a:t>Start consultatie: netwerkdag van 16 mei 2024</a:t>
            </a:r>
          </a:p>
          <a:p>
            <a:pPr marL="0" indent="0">
              <a:buNone/>
            </a:pPr>
            <a:r>
              <a:rPr lang="nl-BE" sz="1600">
                <a:highlight>
                  <a:srgbClr val="FFFFFF"/>
                </a:highlight>
                <a:latin typeface="Verdana" panose="020B0604030504040204" pitchFamily="34" charset="0"/>
                <a:ea typeface="Verdana" panose="020B0604030504040204" pitchFamily="34" charset="0"/>
                <a:cs typeface="Segoe UI" panose="020B0502040204020203" pitchFamily="34" charset="0"/>
              </a:rPr>
              <a:t>Start nieuw beleidsplan: 1 januari 2025</a:t>
            </a:r>
            <a:endParaRPr lang="nl-BE" sz="1600">
              <a:highlight>
                <a:srgbClr val="FFFFFF"/>
              </a:highlight>
              <a:latin typeface="Verdana" panose="020B0604030504040204" pitchFamily="34" charset="0"/>
              <a:ea typeface="Verdana" panose="020B0604030504040204" pitchFamily="34" charset="0"/>
            </a:endParaRPr>
          </a:p>
        </p:txBody>
      </p:sp>
      <p:pic>
        <p:nvPicPr>
          <p:cNvPr id="8" name="Afbeelding 7">
            <a:extLst>
              <a:ext uri="{FF2B5EF4-FFF2-40B4-BE49-F238E27FC236}">
                <a16:creationId xmlns:a16="http://schemas.microsoft.com/office/drawing/2014/main" id="{8CE674B0-B376-403C-9DCE-BE0DB10F3296}"/>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cxnSp>
        <p:nvCxnSpPr>
          <p:cNvPr id="3" name="Rechte verbindingslijn 2">
            <a:extLst>
              <a:ext uri="{FF2B5EF4-FFF2-40B4-BE49-F238E27FC236}">
                <a16:creationId xmlns:a16="http://schemas.microsoft.com/office/drawing/2014/main" id="{1BA800B1-C493-12C6-EB8B-1FF9EB116897}"/>
              </a:ext>
            </a:extLst>
          </p:cNvPr>
          <p:cNvCxnSpPr/>
          <p:nvPr/>
        </p:nvCxnSpPr>
        <p:spPr>
          <a:xfrm>
            <a:off x="0" y="1527684"/>
            <a:ext cx="12192000" cy="0"/>
          </a:xfrm>
          <a:prstGeom prst="line">
            <a:avLst/>
          </a:prstGeom>
          <a:ln w="63500">
            <a:solidFill>
              <a:srgbClr val="BFCFD7"/>
            </a:solidFill>
          </a:ln>
        </p:spPr>
        <p:style>
          <a:lnRef idx="1">
            <a:schemeClr val="accent1"/>
          </a:lnRef>
          <a:fillRef idx="0">
            <a:schemeClr val="accent1"/>
          </a:fillRef>
          <a:effectRef idx="0">
            <a:schemeClr val="accent1"/>
          </a:effectRef>
          <a:fontRef idx="minor">
            <a:schemeClr val="tx1"/>
          </a:fontRef>
        </p:style>
      </p:cxnSp>
      <p:sp>
        <p:nvSpPr>
          <p:cNvPr id="6" name="Ovaal 5">
            <a:extLst>
              <a:ext uri="{FF2B5EF4-FFF2-40B4-BE49-F238E27FC236}">
                <a16:creationId xmlns:a16="http://schemas.microsoft.com/office/drawing/2014/main" id="{86BAF2EA-742F-F920-7F24-3FA6D95E3B8D}"/>
              </a:ext>
            </a:extLst>
          </p:cNvPr>
          <p:cNvSpPr/>
          <p:nvPr/>
        </p:nvSpPr>
        <p:spPr>
          <a:xfrm>
            <a:off x="1868131" y="1291712"/>
            <a:ext cx="448595" cy="448595"/>
          </a:xfrm>
          <a:prstGeom prst="ellipse">
            <a:avLst/>
          </a:prstGeom>
          <a:solidFill>
            <a:srgbClr val="6CAB35"/>
          </a:solidFill>
          <a:ln>
            <a:solidFill>
              <a:srgbClr val="6CAB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vaal 14">
            <a:extLst>
              <a:ext uri="{FF2B5EF4-FFF2-40B4-BE49-F238E27FC236}">
                <a16:creationId xmlns:a16="http://schemas.microsoft.com/office/drawing/2014/main" id="{08989009-0791-2909-82CC-60E3F0D4D691}"/>
              </a:ext>
            </a:extLst>
          </p:cNvPr>
          <p:cNvSpPr/>
          <p:nvPr/>
        </p:nvSpPr>
        <p:spPr>
          <a:xfrm>
            <a:off x="1326678" y="1993138"/>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a:latin typeface="Verdana" panose="020B0604030504040204" pitchFamily="34" charset="0"/>
              <a:ea typeface="Verdana" panose="020B0604030504040204" pitchFamily="34" charset="0"/>
            </a:endParaRPr>
          </a:p>
        </p:txBody>
      </p:sp>
      <p:sp>
        <p:nvSpPr>
          <p:cNvPr id="16" name="Tekstvak 15">
            <a:extLst>
              <a:ext uri="{FF2B5EF4-FFF2-40B4-BE49-F238E27FC236}">
                <a16:creationId xmlns:a16="http://schemas.microsoft.com/office/drawing/2014/main" id="{A2105F9E-DC8D-2C5A-8960-679333F5830A}"/>
              </a:ext>
            </a:extLst>
          </p:cNvPr>
          <p:cNvSpPr txBox="1"/>
          <p:nvPr/>
        </p:nvSpPr>
        <p:spPr>
          <a:xfrm>
            <a:off x="1326678" y="2209320"/>
            <a:ext cx="1650496" cy="369332"/>
          </a:xfrm>
          <a:prstGeom prst="rect">
            <a:avLst/>
          </a:prstGeom>
          <a:noFill/>
        </p:spPr>
        <p:txBody>
          <a:bodyPr wrap="square" rtlCol="0">
            <a:spAutoFit/>
          </a:bodyPr>
          <a:lstStyle/>
          <a:p>
            <a:pPr algn="ctr"/>
            <a:r>
              <a:rPr lang="nl-NL">
                <a:solidFill>
                  <a:srgbClr val="FFFFFF"/>
                </a:solidFill>
                <a:latin typeface="Verdana" panose="020B0604030504040204" pitchFamily="34" charset="0"/>
                <a:ea typeface="Verdana" panose="020B0604030504040204" pitchFamily="34" charset="0"/>
              </a:rPr>
              <a:t>Doel</a:t>
            </a:r>
            <a:endParaRPr lang="nl-BE">
              <a:solidFill>
                <a:srgbClr val="FFFFFF"/>
              </a:solidFill>
              <a:latin typeface="Verdana" panose="020B0604030504040204" pitchFamily="34" charset="0"/>
              <a:ea typeface="Verdana" panose="020B0604030504040204" pitchFamily="34" charset="0"/>
            </a:endParaRPr>
          </a:p>
        </p:txBody>
      </p:sp>
      <p:sp>
        <p:nvSpPr>
          <p:cNvPr id="17" name="Ovaal 16">
            <a:extLst>
              <a:ext uri="{FF2B5EF4-FFF2-40B4-BE49-F238E27FC236}">
                <a16:creationId xmlns:a16="http://schemas.microsoft.com/office/drawing/2014/main" id="{2C473F00-BC9C-2522-8C54-12145F610D38}"/>
              </a:ext>
            </a:extLst>
          </p:cNvPr>
          <p:cNvSpPr/>
          <p:nvPr/>
        </p:nvSpPr>
        <p:spPr>
          <a:xfrm>
            <a:off x="1326677" y="3496462"/>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a:latin typeface="Verdana" panose="020B0604030504040204" pitchFamily="34" charset="0"/>
              <a:ea typeface="Verdana" panose="020B0604030504040204" pitchFamily="34" charset="0"/>
            </a:endParaRPr>
          </a:p>
        </p:txBody>
      </p:sp>
      <p:sp>
        <p:nvSpPr>
          <p:cNvPr id="18" name="Tekstvak 17">
            <a:extLst>
              <a:ext uri="{FF2B5EF4-FFF2-40B4-BE49-F238E27FC236}">
                <a16:creationId xmlns:a16="http://schemas.microsoft.com/office/drawing/2014/main" id="{9C34FAC2-BAEE-9881-0AF0-BBF439AC89C4}"/>
              </a:ext>
            </a:extLst>
          </p:cNvPr>
          <p:cNvSpPr txBox="1"/>
          <p:nvPr/>
        </p:nvSpPr>
        <p:spPr>
          <a:xfrm>
            <a:off x="1326677" y="3644446"/>
            <a:ext cx="1650496" cy="584775"/>
          </a:xfrm>
          <a:prstGeom prst="rect">
            <a:avLst/>
          </a:prstGeom>
          <a:noFill/>
        </p:spPr>
        <p:txBody>
          <a:bodyPr wrap="square" rtlCol="0">
            <a:spAutoFit/>
          </a:bodyPr>
          <a:lstStyle/>
          <a:p>
            <a:pPr algn="ctr"/>
            <a:r>
              <a:rPr lang="nl-NL" sz="1600">
                <a:solidFill>
                  <a:srgbClr val="FFFFFF"/>
                </a:solidFill>
                <a:latin typeface="Verdana" panose="020B0604030504040204" pitchFamily="34" charset="0"/>
                <a:ea typeface="Verdana" panose="020B0604030504040204" pitchFamily="34" charset="0"/>
              </a:rPr>
              <a:t>Beslissing &amp; consultatie</a:t>
            </a:r>
            <a:endParaRPr lang="nl-BE" sz="1600">
              <a:solidFill>
                <a:srgbClr val="FFFFFF"/>
              </a:solidFill>
              <a:latin typeface="Verdana" panose="020B0604030504040204" pitchFamily="34" charset="0"/>
              <a:ea typeface="Verdana" panose="020B0604030504040204" pitchFamily="34" charset="0"/>
            </a:endParaRPr>
          </a:p>
        </p:txBody>
      </p:sp>
      <p:sp>
        <p:nvSpPr>
          <p:cNvPr id="21" name="Ovaal 20">
            <a:extLst>
              <a:ext uri="{FF2B5EF4-FFF2-40B4-BE49-F238E27FC236}">
                <a16:creationId xmlns:a16="http://schemas.microsoft.com/office/drawing/2014/main" id="{8536AC46-4E1A-7906-AC59-396EA25130D6}"/>
              </a:ext>
            </a:extLst>
          </p:cNvPr>
          <p:cNvSpPr/>
          <p:nvPr/>
        </p:nvSpPr>
        <p:spPr>
          <a:xfrm>
            <a:off x="1326677" y="5085507"/>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a:latin typeface="Verdana" panose="020B0604030504040204" pitchFamily="34" charset="0"/>
              <a:ea typeface="Verdana" panose="020B0604030504040204" pitchFamily="34" charset="0"/>
            </a:endParaRPr>
          </a:p>
        </p:txBody>
      </p:sp>
      <p:sp>
        <p:nvSpPr>
          <p:cNvPr id="22" name="Tekstvak 21">
            <a:extLst>
              <a:ext uri="{FF2B5EF4-FFF2-40B4-BE49-F238E27FC236}">
                <a16:creationId xmlns:a16="http://schemas.microsoft.com/office/drawing/2014/main" id="{DDB352AB-8DEA-43C9-78FD-E219EF8D29B5}"/>
              </a:ext>
            </a:extLst>
          </p:cNvPr>
          <p:cNvSpPr txBox="1"/>
          <p:nvPr/>
        </p:nvSpPr>
        <p:spPr>
          <a:xfrm>
            <a:off x="1326677" y="5301689"/>
            <a:ext cx="1650496" cy="369332"/>
          </a:xfrm>
          <a:prstGeom prst="rect">
            <a:avLst/>
          </a:prstGeom>
          <a:noFill/>
        </p:spPr>
        <p:txBody>
          <a:bodyPr wrap="square" rtlCol="0">
            <a:spAutoFit/>
          </a:bodyPr>
          <a:lstStyle/>
          <a:p>
            <a:pPr algn="ctr"/>
            <a:r>
              <a:rPr lang="nl-NL">
                <a:solidFill>
                  <a:srgbClr val="FFFFFF"/>
                </a:solidFill>
                <a:latin typeface="Verdana" panose="020B0604030504040204" pitchFamily="34" charset="0"/>
                <a:ea typeface="Verdana" panose="020B0604030504040204" pitchFamily="34" charset="0"/>
              </a:rPr>
              <a:t>Tijdspad</a:t>
            </a:r>
            <a:endParaRPr lang="nl-BE">
              <a:solidFill>
                <a:srgbClr val="FFFF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24761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D53C48-4FD7-ED06-AEFD-E81C9745B6AB}"/>
              </a:ext>
            </a:extLst>
          </p:cNvPr>
          <p:cNvSpPr>
            <a:spLocks noGrp="1"/>
          </p:cNvSpPr>
          <p:nvPr>
            <p:ph type="title"/>
          </p:nvPr>
        </p:nvSpPr>
        <p:spPr>
          <a:xfrm>
            <a:off x="836680" y="788294"/>
            <a:ext cx="8087605" cy="530536"/>
          </a:xfrm>
        </p:spPr>
        <p:txBody>
          <a:bodyPr>
            <a:normAutofit/>
          </a:bodyPr>
          <a:lstStyle/>
          <a:p>
            <a:r>
              <a:rPr lang="nl-NL" sz="3200">
                <a:solidFill>
                  <a:srgbClr val="6CAB35"/>
                </a:solidFill>
                <a:latin typeface="Lintel" panose="02000000000000000000" pitchFamily="2" charset="0"/>
                <a:ea typeface="+mj-ea"/>
                <a:cs typeface="+mj-cs"/>
              </a:rPr>
              <a:t>Werf</a:t>
            </a:r>
            <a:r>
              <a:rPr lang="nl-NL" sz="3200">
                <a:solidFill>
                  <a:srgbClr val="6CAB35"/>
                </a:solidFill>
                <a:latin typeface="Lintel" panose="02000000000000000000" pitchFamily="2" charset="0"/>
              </a:rPr>
              <a:t> </a:t>
            </a:r>
            <a:r>
              <a:rPr lang="nl-NL" sz="3200">
                <a:solidFill>
                  <a:srgbClr val="6CAB35"/>
                </a:solidFill>
                <a:latin typeface="Lintel" panose="02000000000000000000" pitchFamily="2" charset="0"/>
                <a:ea typeface="+mj-ea"/>
                <a:cs typeface="+mj-cs"/>
              </a:rPr>
              <a:t>ontwikkeling van het netwerk</a:t>
            </a:r>
            <a:endParaRPr lang="nl-BE" sz="3200">
              <a:solidFill>
                <a:srgbClr val="6CAB35"/>
              </a:solidFill>
              <a:latin typeface="Lintel" panose="02000000000000000000" pitchFamily="2" charset="0"/>
              <a:ea typeface="+mj-ea"/>
              <a:cs typeface="+mj-cs"/>
            </a:endParaRPr>
          </a:p>
        </p:txBody>
      </p:sp>
      <p:pic>
        <p:nvPicPr>
          <p:cNvPr id="8" name="Afbeelding 7">
            <a:extLst>
              <a:ext uri="{FF2B5EF4-FFF2-40B4-BE49-F238E27FC236}">
                <a16:creationId xmlns:a16="http://schemas.microsoft.com/office/drawing/2014/main" id="{8CE674B0-B376-403C-9DCE-BE0DB10F3296}"/>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cxnSp>
        <p:nvCxnSpPr>
          <p:cNvPr id="3" name="Rechte verbindingslijn 2">
            <a:extLst>
              <a:ext uri="{FF2B5EF4-FFF2-40B4-BE49-F238E27FC236}">
                <a16:creationId xmlns:a16="http://schemas.microsoft.com/office/drawing/2014/main" id="{1BA800B1-C493-12C6-EB8B-1FF9EB116897}"/>
              </a:ext>
            </a:extLst>
          </p:cNvPr>
          <p:cNvCxnSpPr/>
          <p:nvPr/>
        </p:nvCxnSpPr>
        <p:spPr>
          <a:xfrm>
            <a:off x="0" y="1527684"/>
            <a:ext cx="12192000" cy="0"/>
          </a:xfrm>
          <a:prstGeom prst="line">
            <a:avLst/>
          </a:prstGeom>
          <a:ln w="63500">
            <a:solidFill>
              <a:srgbClr val="BFCFD7"/>
            </a:solidFill>
          </a:ln>
        </p:spPr>
        <p:style>
          <a:lnRef idx="1">
            <a:schemeClr val="accent1"/>
          </a:lnRef>
          <a:fillRef idx="0">
            <a:schemeClr val="accent1"/>
          </a:fillRef>
          <a:effectRef idx="0">
            <a:schemeClr val="accent1"/>
          </a:effectRef>
          <a:fontRef idx="minor">
            <a:schemeClr val="tx1"/>
          </a:fontRef>
        </p:style>
      </p:cxnSp>
      <p:sp>
        <p:nvSpPr>
          <p:cNvPr id="6" name="Ovaal 5">
            <a:extLst>
              <a:ext uri="{FF2B5EF4-FFF2-40B4-BE49-F238E27FC236}">
                <a16:creationId xmlns:a16="http://schemas.microsoft.com/office/drawing/2014/main" id="{86BAF2EA-742F-F920-7F24-3FA6D95E3B8D}"/>
              </a:ext>
            </a:extLst>
          </p:cNvPr>
          <p:cNvSpPr/>
          <p:nvPr/>
        </p:nvSpPr>
        <p:spPr>
          <a:xfrm>
            <a:off x="1868131" y="1291711"/>
            <a:ext cx="448595" cy="448595"/>
          </a:xfrm>
          <a:prstGeom prst="ellipse">
            <a:avLst/>
          </a:prstGeom>
          <a:solidFill>
            <a:srgbClr val="6CAB35"/>
          </a:solidFill>
          <a:ln>
            <a:solidFill>
              <a:srgbClr val="6CAB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jdelijke aanduiding voor inhoud 4">
            <a:extLst>
              <a:ext uri="{FF2B5EF4-FFF2-40B4-BE49-F238E27FC236}">
                <a16:creationId xmlns:a16="http://schemas.microsoft.com/office/drawing/2014/main" id="{62BD0923-F0E1-8D20-9F6C-638FB5C37D9D}"/>
              </a:ext>
            </a:extLst>
          </p:cNvPr>
          <p:cNvSpPr txBox="1">
            <a:spLocks/>
          </p:cNvSpPr>
          <p:nvPr/>
        </p:nvSpPr>
        <p:spPr>
          <a:xfrm>
            <a:off x="3189179" y="1839314"/>
            <a:ext cx="9002821" cy="4468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b="1">
              <a:highlight>
                <a:srgbClr val="FFFFFF"/>
              </a:highlight>
            </a:endParaRPr>
          </a:p>
          <a:p>
            <a:pPr marL="0" indent="0">
              <a:buNone/>
            </a:pPr>
            <a:r>
              <a:rPr lang="en-US" sz="1600" err="1">
                <a:highlight>
                  <a:srgbClr val="FFFFFF"/>
                </a:highlight>
                <a:latin typeface="Verdana" panose="020B0604030504040204" pitchFamily="34" charset="0"/>
                <a:ea typeface="Verdana" panose="020B0604030504040204" pitchFamily="34" charset="0"/>
              </a:rPr>
              <a:t>Ontwikkelen</a:t>
            </a:r>
            <a:r>
              <a:rPr lang="en-US" sz="1600">
                <a:highlight>
                  <a:srgbClr val="FFFFFF"/>
                </a:highlight>
                <a:latin typeface="Verdana" panose="020B0604030504040204" pitchFamily="34" charset="0"/>
                <a:ea typeface="Verdana" panose="020B0604030504040204" pitchFamily="34" charset="0"/>
              </a:rPr>
              <a:t> van </a:t>
            </a:r>
            <a:r>
              <a:rPr lang="en-US" sz="1600" err="1">
                <a:highlight>
                  <a:srgbClr val="FFFFFF"/>
                </a:highlight>
                <a:latin typeface="Verdana" panose="020B0604030504040204" pitchFamily="34" charset="0"/>
                <a:ea typeface="Verdana" panose="020B0604030504040204" pitchFamily="34" charset="0"/>
              </a:rPr>
              <a:t>een</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strategie</a:t>
            </a:r>
            <a:r>
              <a:rPr lang="en-US" sz="1600">
                <a:highlight>
                  <a:srgbClr val="FFFFFF"/>
                </a:highlight>
                <a:latin typeface="Verdana" panose="020B0604030504040204" pitchFamily="34" charset="0"/>
                <a:ea typeface="Verdana" panose="020B0604030504040204" pitchFamily="34" charset="0"/>
              </a:rPr>
              <a:t> die </a:t>
            </a:r>
            <a:r>
              <a:rPr lang="en-US" sz="1600" err="1">
                <a:highlight>
                  <a:srgbClr val="FFFFFF"/>
                </a:highlight>
                <a:latin typeface="Verdana" panose="020B0604030504040204" pitchFamily="34" charset="0"/>
                <a:ea typeface="Verdana" panose="020B0604030504040204" pitchFamily="34" charset="0"/>
              </a:rPr>
              <a:t>gericht</a:t>
            </a:r>
            <a:r>
              <a:rPr lang="en-US" sz="1600">
                <a:highlight>
                  <a:srgbClr val="FFFFFF"/>
                </a:highlight>
                <a:latin typeface="Verdana" panose="020B0604030504040204" pitchFamily="34" charset="0"/>
                <a:ea typeface="Verdana" panose="020B0604030504040204" pitchFamily="34" charset="0"/>
              </a:rPr>
              <a:t> is op de </a:t>
            </a:r>
            <a:r>
              <a:rPr lang="en-US" sz="1600" err="1">
                <a:highlight>
                  <a:srgbClr val="FFFFFF"/>
                </a:highlight>
                <a:latin typeface="Verdana" panose="020B0604030504040204" pitchFamily="34" charset="0"/>
                <a:ea typeface="Verdana" panose="020B0604030504040204" pitchFamily="34" charset="0"/>
              </a:rPr>
              <a:t>verdere</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ontwikkeling</a:t>
            </a:r>
            <a:r>
              <a:rPr lang="en-US" sz="1600">
                <a:highlight>
                  <a:srgbClr val="FFFFFF"/>
                </a:highlight>
                <a:latin typeface="Verdana" panose="020B0604030504040204" pitchFamily="34" charset="0"/>
                <a:ea typeface="Verdana" panose="020B0604030504040204" pitchFamily="34" charset="0"/>
              </a:rPr>
              <a:t> van het </a:t>
            </a:r>
            <a:r>
              <a:rPr lang="en-US" sz="1600" err="1">
                <a:highlight>
                  <a:srgbClr val="FFFFFF"/>
                </a:highlight>
                <a:latin typeface="Verdana" panose="020B0604030504040204" pitchFamily="34" charset="0"/>
                <a:ea typeface="Verdana" panose="020B0604030504040204" pitchFamily="34" charset="0"/>
              </a:rPr>
              <a:t>netwerk</a:t>
            </a:r>
            <a:r>
              <a:rPr lang="en-US" sz="1600">
                <a:highlight>
                  <a:srgbClr val="FFFFFF"/>
                </a:highlight>
                <a:latin typeface="Verdana" panose="020B0604030504040204" pitchFamily="34" charset="0"/>
                <a:ea typeface="Verdana" panose="020B0604030504040204" pitchFamily="34" charset="0"/>
              </a:rPr>
              <a:t> van de Taborgroep en het </a:t>
            </a:r>
            <a:r>
              <a:rPr lang="en-US" sz="1600" err="1">
                <a:highlight>
                  <a:srgbClr val="FFFFFF"/>
                </a:highlight>
                <a:latin typeface="Verdana" panose="020B0604030504040204" pitchFamily="34" charset="0"/>
                <a:ea typeface="Verdana" panose="020B0604030504040204" pitchFamily="34" charset="0"/>
              </a:rPr>
              <a:t>vergroten</a:t>
            </a:r>
            <a:r>
              <a:rPr lang="en-US" sz="1600">
                <a:highlight>
                  <a:srgbClr val="FFFFFF"/>
                </a:highlight>
                <a:latin typeface="Verdana" panose="020B0604030504040204" pitchFamily="34" charset="0"/>
                <a:ea typeface="Verdana" panose="020B0604030504040204" pitchFamily="34" charset="0"/>
              </a:rPr>
              <a:t> van </a:t>
            </a:r>
            <a:r>
              <a:rPr lang="en-US" sz="1600" err="1">
                <a:highlight>
                  <a:srgbClr val="FFFFFF"/>
                </a:highlight>
                <a:latin typeface="Verdana" panose="020B0604030504040204" pitchFamily="34" charset="0"/>
                <a:ea typeface="Verdana" panose="020B0604030504040204" pitchFamily="34" charset="0"/>
              </a:rPr>
              <a:t>haar</a:t>
            </a:r>
            <a:r>
              <a:rPr lang="en-US" sz="1600">
                <a:highlight>
                  <a:srgbClr val="FFFFFF"/>
                </a:highlight>
                <a:latin typeface="Verdana" panose="020B0604030504040204" pitchFamily="34" charset="0"/>
                <a:ea typeface="Verdana" panose="020B0604030504040204" pitchFamily="34" charset="0"/>
              </a:rPr>
              <a:t> impact, met </a:t>
            </a:r>
            <a:r>
              <a:rPr lang="en-US" sz="1600" err="1">
                <a:highlight>
                  <a:srgbClr val="FFFFFF"/>
                </a:highlight>
                <a:latin typeface="Verdana" panose="020B0604030504040204" pitchFamily="34" charset="0"/>
                <a:ea typeface="Verdana" panose="020B0604030504040204" pitchFamily="34" charset="0"/>
              </a:rPr>
              <a:t>inbegrip</a:t>
            </a:r>
            <a:r>
              <a:rPr lang="en-US" sz="1600">
                <a:highlight>
                  <a:srgbClr val="FFFFFF"/>
                </a:highlight>
                <a:latin typeface="Verdana" panose="020B0604030504040204" pitchFamily="34" charset="0"/>
                <a:ea typeface="Verdana" panose="020B0604030504040204" pitchFamily="34" charset="0"/>
              </a:rPr>
              <a:t> van </a:t>
            </a:r>
            <a:r>
              <a:rPr lang="en-US" sz="1600" err="1">
                <a:highlight>
                  <a:srgbClr val="FFFFFF"/>
                </a:highlight>
                <a:latin typeface="Verdana" panose="020B0604030504040204" pitchFamily="34" charset="0"/>
                <a:ea typeface="Verdana" panose="020B0604030504040204" pitchFamily="34" charset="0"/>
              </a:rPr>
              <a:t>een</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voorstel</a:t>
            </a:r>
            <a:r>
              <a:rPr lang="en-US" sz="1600">
                <a:highlight>
                  <a:srgbClr val="FFFFFF"/>
                </a:highlight>
                <a:latin typeface="Verdana" panose="020B0604030504040204" pitchFamily="34" charset="0"/>
                <a:ea typeface="Verdana" panose="020B0604030504040204" pitchFamily="34" charset="0"/>
              </a:rPr>
              <a:t> hoe de Taborgroep </a:t>
            </a:r>
            <a:r>
              <a:rPr lang="en-US" sz="1600" err="1">
                <a:highlight>
                  <a:srgbClr val="FFFFFF"/>
                </a:highlight>
                <a:latin typeface="Verdana" panose="020B0604030504040204" pitchFamily="34" charset="0"/>
                <a:ea typeface="Verdana" panose="020B0604030504040204" pitchFamily="34" charset="0"/>
              </a:rPr>
              <a:t>kan</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samenwerken</a:t>
            </a:r>
            <a:r>
              <a:rPr lang="en-US" sz="1600">
                <a:highlight>
                  <a:srgbClr val="FFFFFF"/>
                </a:highlight>
                <a:latin typeface="Verdana" panose="020B0604030504040204" pitchFamily="34" charset="0"/>
                <a:ea typeface="Verdana" panose="020B0604030504040204" pitchFamily="34" charset="0"/>
              </a:rPr>
              <a:t> met </a:t>
            </a:r>
            <a:r>
              <a:rPr lang="en-US" sz="1600" err="1">
                <a:highlight>
                  <a:srgbClr val="FFFFFF"/>
                </a:highlight>
                <a:latin typeface="Verdana" panose="020B0604030504040204" pitchFamily="34" charset="0"/>
                <a:ea typeface="Verdana" panose="020B0604030504040204" pitchFamily="34" charset="0"/>
              </a:rPr>
              <a:t>andere</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organisatie</a:t>
            </a:r>
            <a:r>
              <a:rPr lang="en-US" sz="1600">
                <a:highlight>
                  <a:srgbClr val="FFFFFF"/>
                </a:highlight>
                <a:latin typeface="Verdana" panose="020B0604030504040204" pitchFamily="34" charset="0"/>
                <a:ea typeface="Verdana" panose="020B0604030504040204" pitchFamily="34" charset="0"/>
              </a:rPr>
              <a:t>)</a:t>
            </a:r>
            <a:r>
              <a:rPr lang="en-US" sz="1600" err="1">
                <a:highlight>
                  <a:srgbClr val="FFFFFF"/>
                </a:highlight>
                <a:latin typeface="Verdana" panose="020B0604030504040204" pitchFamily="34" charset="0"/>
                <a:ea typeface="Verdana" panose="020B0604030504040204" pitchFamily="34" charset="0"/>
              </a:rPr>
              <a:t>netwerken</a:t>
            </a:r>
            <a:r>
              <a:rPr lang="en-US" sz="1600">
                <a:highlight>
                  <a:srgbClr val="FFFFFF"/>
                </a:highlight>
                <a:latin typeface="Verdana" panose="020B0604030504040204" pitchFamily="34" charset="0"/>
                <a:ea typeface="Verdana" panose="020B0604030504040204" pitchFamily="34" charset="0"/>
              </a:rPr>
              <a:t>.</a:t>
            </a:r>
          </a:p>
          <a:p>
            <a:pPr marL="0" indent="0">
              <a:buNone/>
            </a:pPr>
            <a:endParaRPr lang="en-US" sz="1600">
              <a:highlight>
                <a:srgbClr val="FFFFFF"/>
              </a:highlight>
              <a:latin typeface="Verdana" panose="020B0604030504040204" pitchFamily="34" charset="0"/>
              <a:ea typeface="Verdana" panose="020B0604030504040204" pitchFamily="34" charset="0"/>
            </a:endParaRPr>
          </a:p>
          <a:p>
            <a:pPr marL="0" indent="0">
              <a:buNone/>
            </a:pPr>
            <a:r>
              <a:rPr lang="en-US" sz="1600" err="1">
                <a:highlight>
                  <a:srgbClr val="FFFFFF"/>
                </a:highlight>
                <a:latin typeface="Verdana" panose="020B0604030504040204" pitchFamily="34" charset="0"/>
                <a:ea typeface="Verdana" panose="020B0604030504040204" pitchFamily="34" charset="0"/>
              </a:rPr>
              <a:t>Beslissers</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Beleidsadviesgroep</a:t>
            </a:r>
            <a:r>
              <a:rPr lang="en-US" sz="1600">
                <a:highlight>
                  <a:srgbClr val="FFFFFF"/>
                </a:highlight>
                <a:latin typeface="Verdana" panose="020B0604030504040204" pitchFamily="34" charset="0"/>
                <a:ea typeface="Verdana" panose="020B0604030504040204" pitchFamily="34" charset="0"/>
              </a:rPr>
              <a:t> in consent; </a:t>
            </a:r>
            <a:r>
              <a:rPr lang="en-US" sz="1600" err="1">
                <a:highlight>
                  <a:srgbClr val="FFFFFF"/>
                </a:highlight>
                <a:latin typeface="Verdana" panose="020B0604030504040204" pitchFamily="34" charset="0"/>
                <a:ea typeface="Verdana" panose="020B0604030504040204" pitchFamily="34" charset="0"/>
              </a:rPr>
              <a:t>bestuursorgaan</a:t>
            </a:r>
            <a:r>
              <a:rPr lang="en-US" sz="1600">
                <a:highlight>
                  <a:srgbClr val="FFFFFF"/>
                </a:highlight>
                <a:latin typeface="Verdana" panose="020B0604030504040204" pitchFamily="34" charset="0"/>
                <a:ea typeface="Verdana" panose="020B0604030504040204" pitchFamily="34" charset="0"/>
              </a:rPr>
              <a:t> van de Taborgroep </a:t>
            </a:r>
            <a:r>
              <a:rPr lang="en-US" sz="1600" err="1">
                <a:highlight>
                  <a:srgbClr val="FFFFFF"/>
                </a:highlight>
                <a:latin typeface="Verdana" panose="020B0604030504040204" pitchFamily="34" charset="0"/>
                <a:ea typeface="Verdana" panose="020B0604030504040204" pitchFamily="34" charset="0"/>
              </a:rPr>
              <a:t>wanneer</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geen</a:t>
            </a:r>
            <a:r>
              <a:rPr lang="en-US" sz="1600">
                <a:highlight>
                  <a:srgbClr val="FFFFFF"/>
                </a:highlight>
                <a:latin typeface="Verdana" panose="020B0604030504040204" pitchFamily="34" charset="0"/>
                <a:ea typeface="Verdana" panose="020B0604030504040204" pitchFamily="34" charset="0"/>
              </a:rPr>
              <a:t> consent </a:t>
            </a:r>
            <a:r>
              <a:rPr lang="en-US" sz="1600" err="1">
                <a:highlight>
                  <a:srgbClr val="FFFFFF"/>
                </a:highlight>
                <a:latin typeface="Verdana" panose="020B0604030504040204" pitchFamily="34" charset="0"/>
                <a:ea typeface="Verdana" panose="020B0604030504040204" pitchFamily="34" charset="0"/>
              </a:rPr>
              <a:t>gevonden</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wordt</a:t>
            </a:r>
            <a:r>
              <a:rPr lang="en-US" sz="1600">
                <a:highlight>
                  <a:srgbClr val="FFFFFF"/>
                </a:highlight>
                <a:latin typeface="Verdana" panose="020B0604030504040204" pitchFamily="34" charset="0"/>
                <a:ea typeface="Verdana" panose="020B0604030504040204" pitchFamily="34" charset="0"/>
              </a:rPr>
              <a:t>.</a:t>
            </a:r>
          </a:p>
          <a:p>
            <a:pPr marL="0" indent="0">
              <a:buNone/>
            </a:pPr>
            <a:r>
              <a:rPr lang="en-US" sz="1600" err="1">
                <a:highlight>
                  <a:srgbClr val="FFFFFF"/>
                </a:highlight>
                <a:latin typeface="Verdana" panose="020B0604030504040204" pitchFamily="34" charset="0"/>
                <a:ea typeface="Verdana" panose="020B0604030504040204" pitchFamily="34" charset="0"/>
              </a:rPr>
              <a:t>Consultatie</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Directies</a:t>
            </a:r>
            <a:r>
              <a:rPr lang="en-US" sz="1600">
                <a:highlight>
                  <a:srgbClr val="FFFFFF"/>
                </a:highlight>
                <a:latin typeface="Verdana" panose="020B0604030504040204" pitchFamily="34" charset="0"/>
                <a:ea typeface="Verdana" panose="020B0604030504040204" pitchFamily="34" charset="0"/>
              </a:rPr>
              <a:t>, team en </a:t>
            </a:r>
            <a:r>
              <a:rPr lang="en-US" sz="1600" err="1">
                <a:highlight>
                  <a:srgbClr val="FFFFFF"/>
                </a:highlight>
                <a:latin typeface="Verdana" panose="020B0604030504040204" pitchFamily="34" charset="0"/>
                <a:ea typeface="Verdana" panose="020B0604030504040204" pitchFamily="34" charset="0"/>
              </a:rPr>
              <a:t>belanghebbenden</a:t>
            </a:r>
            <a:r>
              <a:rPr lang="en-US" sz="1600">
                <a:highlight>
                  <a:srgbClr val="FFFFFF"/>
                </a:highlight>
                <a:latin typeface="Verdana" panose="020B0604030504040204" pitchFamily="34" charset="0"/>
                <a:ea typeface="Verdana" panose="020B0604030504040204" pitchFamily="34" charset="0"/>
              </a:rPr>
              <a:t>.</a:t>
            </a:r>
          </a:p>
          <a:p>
            <a:pPr marL="0" indent="0">
              <a:buNone/>
            </a:pPr>
            <a:r>
              <a:rPr lang="en-US" sz="1600">
                <a:highlight>
                  <a:srgbClr val="FFFFFF"/>
                </a:highlight>
                <a:latin typeface="Verdana" panose="020B0604030504040204" pitchFamily="34" charset="0"/>
                <a:ea typeface="Verdana" panose="020B0604030504040204" pitchFamily="34" charset="0"/>
              </a:rPr>
              <a:t>Trekker: </a:t>
            </a:r>
            <a:r>
              <a:rPr lang="en-US" sz="1600" err="1">
                <a:highlight>
                  <a:srgbClr val="FFFFFF"/>
                </a:highlight>
                <a:latin typeface="Verdana" panose="020B0604030504040204" pitchFamily="34" charset="0"/>
                <a:ea typeface="Verdana" panose="020B0604030504040204" pitchFamily="34" charset="0"/>
              </a:rPr>
              <a:t>Netwerkdirecteur</a:t>
            </a:r>
            <a:r>
              <a:rPr lang="en-US" sz="1600">
                <a:highlight>
                  <a:srgbClr val="FFFFFF"/>
                </a:highlight>
                <a:latin typeface="Verdana" panose="020B0604030504040204" pitchFamily="34" charset="0"/>
                <a:ea typeface="Verdana" panose="020B0604030504040204" pitchFamily="34" charset="0"/>
              </a:rPr>
              <a:t>, in co-pilotage de </a:t>
            </a:r>
            <a:r>
              <a:rPr lang="en-US" sz="1600" err="1">
                <a:highlight>
                  <a:srgbClr val="FFFFFF"/>
                </a:highlight>
                <a:latin typeface="Verdana" panose="020B0604030504040204" pitchFamily="34" charset="0"/>
                <a:ea typeface="Verdana" panose="020B0604030504040204" pitchFamily="34" charset="0"/>
              </a:rPr>
              <a:t>zakelijk</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directeur</a:t>
            </a:r>
            <a:r>
              <a:rPr lang="en-US" sz="1600">
                <a:highlight>
                  <a:srgbClr val="FFFFFF"/>
                </a:highlight>
                <a:latin typeface="Verdana" panose="020B0604030504040204" pitchFamily="34" charset="0"/>
                <a:ea typeface="Verdana" panose="020B0604030504040204" pitchFamily="34" charset="0"/>
              </a:rPr>
              <a:t>.</a:t>
            </a:r>
          </a:p>
          <a:p>
            <a:pPr marL="0" indent="0">
              <a:buNone/>
            </a:pPr>
            <a:endParaRPr lang="en-US" sz="1600">
              <a:highlight>
                <a:srgbClr val="FFFFFF"/>
              </a:highlight>
              <a:latin typeface="Verdana" panose="020B0604030504040204" pitchFamily="34" charset="0"/>
              <a:ea typeface="Verdana" panose="020B0604030504040204" pitchFamily="34" charset="0"/>
            </a:endParaRPr>
          </a:p>
          <a:p>
            <a:pPr marL="0" indent="0">
              <a:buNone/>
            </a:pPr>
            <a:br>
              <a:rPr lang="en-US" sz="1600">
                <a:highlight>
                  <a:srgbClr val="FFFFFF"/>
                </a:highlight>
                <a:latin typeface="Verdana" panose="020B0604030504040204" pitchFamily="34" charset="0"/>
                <a:ea typeface="Verdana" panose="020B0604030504040204" pitchFamily="34" charset="0"/>
              </a:rPr>
            </a:br>
            <a:r>
              <a:rPr lang="en-US" sz="1600">
                <a:highlight>
                  <a:srgbClr val="FFFFFF"/>
                </a:highlight>
                <a:latin typeface="Verdana" panose="020B0604030504040204" pitchFamily="34" charset="0"/>
                <a:ea typeface="Verdana" panose="020B0604030504040204" pitchFamily="34" charset="0"/>
              </a:rPr>
              <a:t>Start </a:t>
            </a:r>
            <a:r>
              <a:rPr lang="en-US" sz="1600" err="1">
                <a:highlight>
                  <a:srgbClr val="FFFFFF"/>
                </a:highlight>
                <a:latin typeface="Verdana" panose="020B0604030504040204" pitchFamily="34" charset="0"/>
                <a:ea typeface="Verdana" panose="020B0604030504040204" pitchFamily="34" charset="0"/>
              </a:rPr>
              <a:t>consultatie</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netwerkdag</a:t>
            </a:r>
            <a:r>
              <a:rPr lang="en-US" sz="1600">
                <a:highlight>
                  <a:srgbClr val="FFFFFF"/>
                </a:highlight>
                <a:latin typeface="Verdana" panose="020B0604030504040204" pitchFamily="34" charset="0"/>
                <a:ea typeface="Verdana" panose="020B0604030504040204" pitchFamily="34" charset="0"/>
              </a:rPr>
              <a:t> van 16 </a:t>
            </a:r>
            <a:r>
              <a:rPr lang="en-US" sz="1600" err="1">
                <a:highlight>
                  <a:srgbClr val="FFFFFF"/>
                </a:highlight>
                <a:latin typeface="Verdana" panose="020B0604030504040204" pitchFamily="34" charset="0"/>
                <a:ea typeface="Verdana" panose="020B0604030504040204" pitchFamily="34" charset="0"/>
              </a:rPr>
              <a:t>mei</a:t>
            </a:r>
            <a:r>
              <a:rPr lang="en-US" sz="1600">
                <a:highlight>
                  <a:srgbClr val="FFFFFF"/>
                </a:highlight>
                <a:latin typeface="Verdana" panose="020B0604030504040204" pitchFamily="34" charset="0"/>
                <a:ea typeface="Verdana" panose="020B0604030504040204" pitchFamily="34" charset="0"/>
              </a:rPr>
              <a:t> 2024		</a:t>
            </a:r>
          </a:p>
          <a:p>
            <a:pPr marL="0" indent="0">
              <a:buNone/>
            </a:pPr>
            <a:r>
              <a:rPr lang="en-US" sz="1600" err="1">
                <a:highlight>
                  <a:srgbClr val="FFFFFF"/>
                </a:highlight>
                <a:latin typeface="Verdana" panose="020B0604030504040204" pitchFamily="34" charset="0"/>
                <a:ea typeface="Verdana" panose="020B0604030504040204" pitchFamily="34" charset="0"/>
              </a:rPr>
              <a:t>Voorstel</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rond</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samenwerking</a:t>
            </a:r>
            <a:r>
              <a:rPr lang="en-US" sz="1600">
                <a:highlight>
                  <a:srgbClr val="FFFFFF"/>
                </a:highlight>
                <a:latin typeface="Verdana" panose="020B0604030504040204" pitchFamily="34" charset="0"/>
                <a:ea typeface="Verdana" panose="020B0604030504040204" pitchFamily="34" charset="0"/>
              </a:rPr>
              <a:t> met </a:t>
            </a:r>
            <a:r>
              <a:rPr lang="en-US" sz="1600" err="1">
                <a:highlight>
                  <a:srgbClr val="FFFFFF"/>
                </a:highlight>
                <a:latin typeface="Verdana" panose="020B0604030504040204" pitchFamily="34" charset="0"/>
                <a:ea typeface="Verdana" panose="020B0604030504040204" pitchFamily="34" charset="0"/>
              </a:rPr>
              <a:t>andere</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organisatie</a:t>
            </a:r>
            <a:r>
              <a:rPr lang="en-US" sz="1600">
                <a:highlight>
                  <a:srgbClr val="FFFFFF"/>
                </a:highlight>
                <a:latin typeface="Verdana" panose="020B0604030504040204" pitchFamily="34" charset="0"/>
                <a:ea typeface="Verdana" panose="020B0604030504040204" pitchFamily="34" charset="0"/>
              </a:rPr>
              <a:t>)</a:t>
            </a:r>
            <a:r>
              <a:rPr lang="en-US" sz="1600" err="1">
                <a:highlight>
                  <a:srgbClr val="FFFFFF"/>
                </a:highlight>
                <a:latin typeface="Verdana" panose="020B0604030504040204" pitchFamily="34" charset="0"/>
                <a:ea typeface="Verdana" panose="020B0604030504040204" pitchFamily="34" charset="0"/>
              </a:rPr>
              <a:t>netwerken</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januari</a:t>
            </a:r>
            <a:r>
              <a:rPr lang="en-US" sz="1600">
                <a:highlight>
                  <a:srgbClr val="FFFFFF"/>
                </a:highlight>
                <a:latin typeface="Verdana" panose="020B0604030504040204" pitchFamily="34" charset="0"/>
                <a:ea typeface="Verdana" panose="020B0604030504040204" pitchFamily="34" charset="0"/>
              </a:rPr>
              <a:t> 2025</a:t>
            </a:r>
          </a:p>
          <a:p>
            <a:pPr marL="0" indent="0">
              <a:buNone/>
            </a:pPr>
            <a:r>
              <a:rPr lang="en-US" sz="1600" err="1">
                <a:highlight>
                  <a:srgbClr val="FFFFFF"/>
                </a:highlight>
                <a:latin typeface="Verdana" panose="020B0604030504040204" pitchFamily="34" charset="0"/>
                <a:ea typeface="Verdana" panose="020B0604030504040204" pitchFamily="34" charset="0"/>
              </a:rPr>
              <a:t>Definitief</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voorstel</a:t>
            </a:r>
            <a:r>
              <a:rPr lang="en-US" sz="1600">
                <a:highlight>
                  <a:srgbClr val="FFFFFF"/>
                </a:highlight>
                <a:latin typeface="Verdana" panose="020B0604030504040204" pitchFamily="34" charset="0"/>
                <a:ea typeface="Verdana" panose="020B0604030504040204" pitchFamily="34" charset="0"/>
              </a:rPr>
              <a:t>: 1 </a:t>
            </a:r>
            <a:r>
              <a:rPr lang="en-US" sz="1600" err="1">
                <a:highlight>
                  <a:srgbClr val="FFFFFF"/>
                </a:highlight>
                <a:latin typeface="Verdana" panose="020B0604030504040204" pitchFamily="34" charset="0"/>
                <a:ea typeface="Verdana" panose="020B0604030504040204" pitchFamily="34" charset="0"/>
              </a:rPr>
              <a:t>mei</a:t>
            </a:r>
            <a:r>
              <a:rPr lang="en-US" sz="1600">
                <a:highlight>
                  <a:srgbClr val="FFFFFF"/>
                </a:highlight>
                <a:latin typeface="Verdana" panose="020B0604030504040204" pitchFamily="34" charset="0"/>
                <a:ea typeface="Verdana" panose="020B0604030504040204" pitchFamily="34" charset="0"/>
              </a:rPr>
              <a:t> 2025</a:t>
            </a:r>
          </a:p>
        </p:txBody>
      </p:sp>
      <p:sp>
        <p:nvSpPr>
          <p:cNvPr id="15" name="Ovaal 14">
            <a:extLst>
              <a:ext uri="{FF2B5EF4-FFF2-40B4-BE49-F238E27FC236}">
                <a16:creationId xmlns:a16="http://schemas.microsoft.com/office/drawing/2014/main" id="{17CA8163-1804-4C69-9713-662835848420}"/>
              </a:ext>
            </a:extLst>
          </p:cNvPr>
          <p:cNvSpPr/>
          <p:nvPr/>
        </p:nvSpPr>
        <p:spPr>
          <a:xfrm>
            <a:off x="1326678" y="1993138"/>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a:latin typeface="Verdana" panose="020B0604030504040204" pitchFamily="34" charset="0"/>
              <a:ea typeface="Verdana" panose="020B0604030504040204" pitchFamily="34" charset="0"/>
            </a:endParaRPr>
          </a:p>
        </p:txBody>
      </p:sp>
      <p:sp>
        <p:nvSpPr>
          <p:cNvPr id="16" name="Tekstvak 15">
            <a:extLst>
              <a:ext uri="{FF2B5EF4-FFF2-40B4-BE49-F238E27FC236}">
                <a16:creationId xmlns:a16="http://schemas.microsoft.com/office/drawing/2014/main" id="{6DC72D5F-78C4-4893-A0AA-A8D11C8AAEF0}"/>
              </a:ext>
            </a:extLst>
          </p:cNvPr>
          <p:cNvSpPr txBox="1"/>
          <p:nvPr/>
        </p:nvSpPr>
        <p:spPr>
          <a:xfrm>
            <a:off x="1326678" y="2209320"/>
            <a:ext cx="1650496" cy="369332"/>
          </a:xfrm>
          <a:prstGeom prst="rect">
            <a:avLst/>
          </a:prstGeom>
          <a:noFill/>
        </p:spPr>
        <p:txBody>
          <a:bodyPr wrap="square" rtlCol="0">
            <a:spAutoFit/>
          </a:bodyPr>
          <a:lstStyle/>
          <a:p>
            <a:pPr algn="ctr"/>
            <a:r>
              <a:rPr lang="nl-NL">
                <a:solidFill>
                  <a:srgbClr val="FFFFFF"/>
                </a:solidFill>
                <a:latin typeface="Verdana" panose="020B0604030504040204" pitchFamily="34" charset="0"/>
                <a:ea typeface="Verdana" panose="020B0604030504040204" pitchFamily="34" charset="0"/>
              </a:rPr>
              <a:t>Doel</a:t>
            </a:r>
            <a:endParaRPr lang="nl-BE">
              <a:solidFill>
                <a:srgbClr val="FFFFFF"/>
              </a:solidFill>
              <a:latin typeface="Verdana" panose="020B0604030504040204" pitchFamily="34" charset="0"/>
              <a:ea typeface="Verdana" panose="020B0604030504040204" pitchFamily="34" charset="0"/>
            </a:endParaRPr>
          </a:p>
        </p:txBody>
      </p:sp>
      <p:sp>
        <p:nvSpPr>
          <p:cNvPr id="17" name="Ovaal 16">
            <a:extLst>
              <a:ext uri="{FF2B5EF4-FFF2-40B4-BE49-F238E27FC236}">
                <a16:creationId xmlns:a16="http://schemas.microsoft.com/office/drawing/2014/main" id="{6B002659-10A7-4839-A1D2-DCC13CD63F7B}"/>
              </a:ext>
            </a:extLst>
          </p:cNvPr>
          <p:cNvSpPr/>
          <p:nvPr/>
        </p:nvSpPr>
        <p:spPr>
          <a:xfrm>
            <a:off x="1326677" y="3496462"/>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a:latin typeface="Verdana" panose="020B0604030504040204" pitchFamily="34" charset="0"/>
              <a:ea typeface="Verdana" panose="020B0604030504040204" pitchFamily="34" charset="0"/>
            </a:endParaRPr>
          </a:p>
        </p:txBody>
      </p:sp>
      <p:sp>
        <p:nvSpPr>
          <p:cNvPr id="18" name="Tekstvak 17">
            <a:extLst>
              <a:ext uri="{FF2B5EF4-FFF2-40B4-BE49-F238E27FC236}">
                <a16:creationId xmlns:a16="http://schemas.microsoft.com/office/drawing/2014/main" id="{111382A9-52FC-46AE-8932-74ED6ACCFE39}"/>
              </a:ext>
            </a:extLst>
          </p:cNvPr>
          <p:cNvSpPr txBox="1"/>
          <p:nvPr/>
        </p:nvSpPr>
        <p:spPr>
          <a:xfrm>
            <a:off x="1326677" y="3644446"/>
            <a:ext cx="1650496" cy="584775"/>
          </a:xfrm>
          <a:prstGeom prst="rect">
            <a:avLst/>
          </a:prstGeom>
          <a:noFill/>
        </p:spPr>
        <p:txBody>
          <a:bodyPr wrap="square" rtlCol="0">
            <a:spAutoFit/>
          </a:bodyPr>
          <a:lstStyle/>
          <a:p>
            <a:pPr algn="ctr"/>
            <a:r>
              <a:rPr lang="nl-NL" sz="1600">
                <a:solidFill>
                  <a:srgbClr val="FFFFFF"/>
                </a:solidFill>
                <a:latin typeface="Verdana" panose="020B0604030504040204" pitchFamily="34" charset="0"/>
                <a:ea typeface="Verdana" panose="020B0604030504040204" pitchFamily="34" charset="0"/>
              </a:rPr>
              <a:t>Beslissing &amp; consultatie</a:t>
            </a:r>
            <a:endParaRPr lang="nl-BE" sz="1600">
              <a:solidFill>
                <a:srgbClr val="FFFFFF"/>
              </a:solidFill>
              <a:latin typeface="Verdana" panose="020B0604030504040204" pitchFamily="34" charset="0"/>
              <a:ea typeface="Verdana" panose="020B0604030504040204" pitchFamily="34" charset="0"/>
            </a:endParaRPr>
          </a:p>
        </p:txBody>
      </p:sp>
      <p:sp>
        <p:nvSpPr>
          <p:cNvPr id="21" name="Ovaal 20">
            <a:extLst>
              <a:ext uri="{FF2B5EF4-FFF2-40B4-BE49-F238E27FC236}">
                <a16:creationId xmlns:a16="http://schemas.microsoft.com/office/drawing/2014/main" id="{F3265170-B3FD-406B-8B94-F8FB907F064E}"/>
              </a:ext>
            </a:extLst>
          </p:cNvPr>
          <p:cNvSpPr/>
          <p:nvPr/>
        </p:nvSpPr>
        <p:spPr>
          <a:xfrm>
            <a:off x="1326677" y="5085507"/>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a:latin typeface="Verdana" panose="020B0604030504040204" pitchFamily="34" charset="0"/>
              <a:ea typeface="Verdana" panose="020B0604030504040204" pitchFamily="34" charset="0"/>
            </a:endParaRPr>
          </a:p>
        </p:txBody>
      </p:sp>
      <p:sp>
        <p:nvSpPr>
          <p:cNvPr id="22" name="Tekstvak 21">
            <a:extLst>
              <a:ext uri="{FF2B5EF4-FFF2-40B4-BE49-F238E27FC236}">
                <a16:creationId xmlns:a16="http://schemas.microsoft.com/office/drawing/2014/main" id="{AC0A1FE1-D35B-4364-951D-66825F872110}"/>
              </a:ext>
            </a:extLst>
          </p:cNvPr>
          <p:cNvSpPr txBox="1"/>
          <p:nvPr/>
        </p:nvSpPr>
        <p:spPr>
          <a:xfrm>
            <a:off x="1326677" y="5301689"/>
            <a:ext cx="1650496" cy="369332"/>
          </a:xfrm>
          <a:prstGeom prst="rect">
            <a:avLst/>
          </a:prstGeom>
          <a:noFill/>
        </p:spPr>
        <p:txBody>
          <a:bodyPr wrap="square" rtlCol="0">
            <a:spAutoFit/>
          </a:bodyPr>
          <a:lstStyle/>
          <a:p>
            <a:pPr algn="ctr"/>
            <a:r>
              <a:rPr lang="nl-NL">
                <a:solidFill>
                  <a:srgbClr val="FFFFFF"/>
                </a:solidFill>
                <a:latin typeface="Verdana" panose="020B0604030504040204" pitchFamily="34" charset="0"/>
                <a:ea typeface="Verdana" panose="020B0604030504040204" pitchFamily="34" charset="0"/>
              </a:rPr>
              <a:t>Tijdspad</a:t>
            </a:r>
            <a:endParaRPr lang="nl-BE">
              <a:solidFill>
                <a:srgbClr val="FFFF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5828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nkt, tekening, diagram&#10;&#10;Automatisch gegenereerde beschrijving">
            <a:extLst>
              <a:ext uri="{FF2B5EF4-FFF2-40B4-BE49-F238E27FC236}">
                <a16:creationId xmlns:a16="http://schemas.microsoft.com/office/drawing/2014/main" id="{2BC54E8A-02DD-462F-A0F5-F62A604CC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879" y="0"/>
            <a:ext cx="7184242" cy="6858000"/>
          </a:xfrm>
          <a:prstGeom prst="rect">
            <a:avLst/>
          </a:prstGeom>
        </p:spPr>
      </p:pic>
    </p:spTree>
    <p:extLst>
      <p:ext uri="{BB962C8B-B14F-4D97-AF65-F5344CB8AC3E}">
        <p14:creationId xmlns:p14="http://schemas.microsoft.com/office/powerpoint/2010/main" val="257040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D53C48-4FD7-ED06-AEFD-E81C9745B6AB}"/>
              </a:ext>
            </a:extLst>
          </p:cNvPr>
          <p:cNvSpPr>
            <a:spLocks noGrp="1"/>
          </p:cNvSpPr>
          <p:nvPr>
            <p:ph type="title"/>
          </p:nvPr>
        </p:nvSpPr>
        <p:spPr>
          <a:xfrm>
            <a:off x="836680" y="788294"/>
            <a:ext cx="8087605" cy="530536"/>
          </a:xfrm>
        </p:spPr>
        <p:txBody>
          <a:bodyPr>
            <a:normAutofit/>
          </a:bodyPr>
          <a:lstStyle/>
          <a:p>
            <a:r>
              <a:rPr lang="nl-NL" sz="3200">
                <a:solidFill>
                  <a:srgbClr val="6CAB35"/>
                </a:solidFill>
                <a:latin typeface="Lintel" panose="02000000000000000000" pitchFamily="2" charset="0"/>
                <a:ea typeface="+mj-ea"/>
                <a:cs typeface="+mj-cs"/>
              </a:rPr>
              <a:t>Werf</a:t>
            </a:r>
            <a:r>
              <a:rPr lang="nl-NL" sz="3200">
                <a:solidFill>
                  <a:srgbClr val="6CAB35"/>
                </a:solidFill>
                <a:latin typeface="Lintel" panose="02000000000000000000" pitchFamily="2" charset="0"/>
              </a:rPr>
              <a:t> </a:t>
            </a:r>
            <a:r>
              <a:rPr lang="nl-NL" sz="3200">
                <a:solidFill>
                  <a:srgbClr val="6CAB35"/>
                </a:solidFill>
                <a:latin typeface="Lintel" panose="02000000000000000000" pitchFamily="2" charset="0"/>
                <a:ea typeface="+mj-ea"/>
                <a:cs typeface="+mj-cs"/>
              </a:rPr>
              <a:t>engagement en lidmaatschap</a:t>
            </a:r>
            <a:endParaRPr lang="nl-BE" sz="3200">
              <a:solidFill>
                <a:srgbClr val="6CAB35"/>
              </a:solidFill>
              <a:latin typeface="Lintel" panose="02000000000000000000" pitchFamily="2" charset="0"/>
              <a:ea typeface="+mj-ea"/>
              <a:cs typeface="+mj-cs"/>
            </a:endParaRPr>
          </a:p>
        </p:txBody>
      </p:sp>
      <p:pic>
        <p:nvPicPr>
          <p:cNvPr id="8" name="Afbeelding 7">
            <a:extLst>
              <a:ext uri="{FF2B5EF4-FFF2-40B4-BE49-F238E27FC236}">
                <a16:creationId xmlns:a16="http://schemas.microsoft.com/office/drawing/2014/main" id="{8CE674B0-B376-403C-9DCE-BE0DB10F3296}"/>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cxnSp>
        <p:nvCxnSpPr>
          <p:cNvPr id="3" name="Rechte verbindingslijn 2">
            <a:extLst>
              <a:ext uri="{FF2B5EF4-FFF2-40B4-BE49-F238E27FC236}">
                <a16:creationId xmlns:a16="http://schemas.microsoft.com/office/drawing/2014/main" id="{1BA800B1-C493-12C6-EB8B-1FF9EB116897}"/>
              </a:ext>
            </a:extLst>
          </p:cNvPr>
          <p:cNvCxnSpPr/>
          <p:nvPr/>
        </p:nvCxnSpPr>
        <p:spPr>
          <a:xfrm>
            <a:off x="0" y="1527684"/>
            <a:ext cx="12192000" cy="0"/>
          </a:xfrm>
          <a:prstGeom prst="line">
            <a:avLst/>
          </a:prstGeom>
          <a:ln w="63500">
            <a:solidFill>
              <a:srgbClr val="BFCFD7"/>
            </a:solidFill>
          </a:ln>
        </p:spPr>
        <p:style>
          <a:lnRef idx="1">
            <a:schemeClr val="accent1"/>
          </a:lnRef>
          <a:fillRef idx="0">
            <a:schemeClr val="accent1"/>
          </a:fillRef>
          <a:effectRef idx="0">
            <a:schemeClr val="accent1"/>
          </a:effectRef>
          <a:fontRef idx="minor">
            <a:schemeClr val="tx1"/>
          </a:fontRef>
        </p:style>
      </p:cxnSp>
      <p:sp>
        <p:nvSpPr>
          <p:cNvPr id="6" name="Ovaal 5">
            <a:extLst>
              <a:ext uri="{FF2B5EF4-FFF2-40B4-BE49-F238E27FC236}">
                <a16:creationId xmlns:a16="http://schemas.microsoft.com/office/drawing/2014/main" id="{86BAF2EA-742F-F920-7F24-3FA6D95E3B8D}"/>
              </a:ext>
            </a:extLst>
          </p:cNvPr>
          <p:cNvSpPr/>
          <p:nvPr/>
        </p:nvSpPr>
        <p:spPr>
          <a:xfrm>
            <a:off x="1868131" y="1291711"/>
            <a:ext cx="448595" cy="448595"/>
          </a:xfrm>
          <a:prstGeom prst="ellipse">
            <a:avLst/>
          </a:prstGeom>
          <a:solidFill>
            <a:srgbClr val="6CAB35"/>
          </a:solidFill>
          <a:ln>
            <a:solidFill>
              <a:srgbClr val="6CAB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jdelijke aanduiding voor inhoud 4">
            <a:extLst>
              <a:ext uri="{FF2B5EF4-FFF2-40B4-BE49-F238E27FC236}">
                <a16:creationId xmlns:a16="http://schemas.microsoft.com/office/drawing/2014/main" id="{99382D43-5329-D6E7-1117-C4A84034246B}"/>
              </a:ext>
            </a:extLst>
          </p:cNvPr>
          <p:cNvSpPr txBox="1">
            <a:spLocks/>
          </p:cNvSpPr>
          <p:nvPr/>
        </p:nvSpPr>
        <p:spPr>
          <a:xfrm>
            <a:off x="3189179" y="2123090"/>
            <a:ext cx="9002821" cy="4330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err="1">
                <a:highlight>
                  <a:srgbClr val="FFFFFF"/>
                </a:highlight>
                <a:latin typeface="Verdana" panose="020B0604030504040204" pitchFamily="34" charset="0"/>
                <a:ea typeface="Verdana" panose="020B0604030504040204" pitchFamily="34" charset="0"/>
              </a:rPr>
              <a:t>Herziening</a:t>
            </a:r>
            <a:r>
              <a:rPr lang="en-US" sz="1600">
                <a:highlight>
                  <a:srgbClr val="FFFFFF"/>
                </a:highlight>
                <a:latin typeface="Verdana" panose="020B0604030504040204" pitchFamily="34" charset="0"/>
                <a:ea typeface="Verdana" panose="020B0604030504040204" pitchFamily="34" charset="0"/>
              </a:rPr>
              <a:t> en </a:t>
            </a:r>
            <a:r>
              <a:rPr lang="en-US" sz="1600" err="1">
                <a:highlight>
                  <a:srgbClr val="FFFFFF"/>
                </a:highlight>
                <a:latin typeface="Verdana" panose="020B0604030504040204" pitchFamily="34" charset="0"/>
                <a:ea typeface="Verdana" panose="020B0604030504040204" pitchFamily="34" charset="0"/>
              </a:rPr>
              <a:t>versterking</a:t>
            </a:r>
            <a:r>
              <a:rPr lang="en-US" sz="1600">
                <a:highlight>
                  <a:srgbClr val="FFFFFF"/>
                </a:highlight>
                <a:latin typeface="Verdana" panose="020B0604030504040204" pitchFamily="34" charset="0"/>
                <a:ea typeface="Verdana" panose="020B0604030504040204" pitchFamily="34" charset="0"/>
              </a:rPr>
              <a:t> van het </a:t>
            </a:r>
            <a:r>
              <a:rPr lang="en-US" sz="1600" err="1">
                <a:highlight>
                  <a:srgbClr val="FFFFFF"/>
                </a:highlight>
                <a:latin typeface="Verdana" panose="020B0604030504040204" pitchFamily="34" charset="0"/>
                <a:ea typeface="Verdana" panose="020B0604030504040204" pitchFamily="34" charset="0"/>
              </a:rPr>
              <a:t>netwerk</a:t>
            </a:r>
            <a:r>
              <a:rPr lang="en-US" sz="1600">
                <a:highlight>
                  <a:srgbClr val="FFFFFF"/>
                </a:highlight>
                <a:latin typeface="Verdana" panose="020B0604030504040204" pitchFamily="34" charset="0"/>
                <a:ea typeface="Verdana" panose="020B0604030504040204" pitchFamily="34" charset="0"/>
              </a:rPr>
              <a:t> en het </a:t>
            </a:r>
            <a:r>
              <a:rPr lang="en-US" sz="1600" err="1">
                <a:highlight>
                  <a:srgbClr val="FFFFFF"/>
                </a:highlight>
                <a:latin typeface="Verdana" panose="020B0604030504040204" pitchFamily="34" charset="0"/>
                <a:ea typeface="Verdana" panose="020B0604030504040204" pitchFamily="34" charset="0"/>
              </a:rPr>
              <a:t>lidmaatschapsmodel</a:t>
            </a:r>
            <a:r>
              <a:rPr lang="en-US" sz="1600">
                <a:highlight>
                  <a:srgbClr val="FFFFFF"/>
                </a:highlight>
                <a:latin typeface="Verdana" panose="020B0604030504040204" pitchFamily="34" charset="0"/>
                <a:ea typeface="Verdana" panose="020B0604030504040204" pitchFamily="34" charset="0"/>
              </a:rPr>
              <a:t> van de Taborgroep. </a:t>
            </a:r>
          </a:p>
          <a:p>
            <a:pPr marL="0" indent="0">
              <a:buNone/>
            </a:pPr>
            <a:endParaRPr lang="en-US" sz="1600">
              <a:highlight>
                <a:srgbClr val="FFFFFF"/>
              </a:highlight>
              <a:latin typeface="Verdana" panose="020B0604030504040204" pitchFamily="34" charset="0"/>
              <a:ea typeface="Verdana" panose="020B0604030504040204" pitchFamily="34" charset="0"/>
            </a:endParaRPr>
          </a:p>
          <a:p>
            <a:pPr marL="0" indent="0">
              <a:buNone/>
            </a:pPr>
            <a:endParaRPr lang="en-US" sz="1600">
              <a:highlight>
                <a:srgbClr val="FFFFFF"/>
              </a:highlight>
              <a:latin typeface="Verdana" panose="020B0604030504040204" pitchFamily="34" charset="0"/>
              <a:ea typeface="Verdana" panose="020B0604030504040204" pitchFamily="34" charset="0"/>
            </a:endParaRPr>
          </a:p>
          <a:p>
            <a:pPr marL="0" indent="0">
              <a:buNone/>
            </a:pPr>
            <a:r>
              <a:rPr lang="en-US" sz="1600" err="1">
                <a:highlight>
                  <a:srgbClr val="FFFFFF"/>
                </a:highlight>
                <a:latin typeface="Verdana" panose="020B0604030504040204" pitchFamily="34" charset="0"/>
                <a:ea typeface="Verdana" panose="020B0604030504040204" pitchFamily="34" charset="0"/>
              </a:rPr>
              <a:t>Beslissers</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Bestuursorgaan</a:t>
            </a:r>
            <a:r>
              <a:rPr lang="en-US" sz="1600">
                <a:highlight>
                  <a:srgbClr val="FFFFFF"/>
                </a:highlight>
                <a:latin typeface="Verdana" panose="020B0604030504040204" pitchFamily="34" charset="0"/>
                <a:ea typeface="Verdana" panose="020B0604030504040204" pitchFamily="34" charset="0"/>
              </a:rPr>
              <a:t> en AV van de Taborgroep. </a:t>
            </a:r>
          </a:p>
          <a:p>
            <a:pPr marL="0" indent="0">
              <a:buNone/>
            </a:pPr>
            <a:r>
              <a:rPr lang="en-US" sz="1600" err="1">
                <a:highlight>
                  <a:srgbClr val="FFFFFF"/>
                </a:highlight>
                <a:latin typeface="Verdana" panose="020B0604030504040204" pitchFamily="34" charset="0"/>
                <a:ea typeface="Verdana" panose="020B0604030504040204" pitchFamily="34" charset="0"/>
              </a:rPr>
              <a:t>Consultatie</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Beleidsadviesgroep</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bestuurders</a:t>
            </a:r>
            <a:r>
              <a:rPr lang="en-US" sz="1600">
                <a:highlight>
                  <a:srgbClr val="FFFFFF"/>
                </a:highlight>
                <a:latin typeface="Verdana" panose="020B0604030504040204" pitchFamily="34" charset="0"/>
                <a:ea typeface="Verdana" panose="020B0604030504040204" pitchFamily="34" charset="0"/>
              </a:rPr>
              <a:t> (van Taborgroep) en team. </a:t>
            </a:r>
          </a:p>
          <a:p>
            <a:pPr marL="0" indent="0">
              <a:buNone/>
            </a:pPr>
            <a:r>
              <a:rPr lang="en-US" sz="1600">
                <a:highlight>
                  <a:srgbClr val="FFFFFF"/>
                </a:highlight>
                <a:latin typeface="Verdana" panose="020B0604030504040204" pitchFamily="34" charset="0"/>
                <a:ea typeface="Verdana" panose="020B0604030504040204" pitchFamily="34" charset="0"/>
              </a:rPr>
              <a:t>Trekker: </a:t>
            </a:r>
            <a:r>
              <a:rPr lang="en-US" sz="1600" err="1">
                <a:highlight>
                  <a:srgbClr val="FFFFFF"/>
                </a:highlight>
                <a:latin typeface="Verdana" panose="020B0604030504040204" pitchFamily="34" charset="0"/>
                <a:ea typeface="Verdana" panose="020B0604030504040204" pitchFamily="34" charset="0"/>
              </a:rPr>
              <a:t>voorzitter</a:t>
            </a:r>
            <a:r>
              <a:rPr lang="en-US" sz="1600">
                <a:highlight>
                  <a:srgbClr val="FFFFFF"/>
                </a:highlight>
                <a:latin typeface="Verdana" panose="020B0604030504040204" pitchFamily="34" charset="0"/>
                <a:ea typeface="Verdana" panose="020B0604030504040204" pitchFamily="34" charset="0"/>
              </a:rPr>
              <a:t> en </a:t>
            </a:r>
            <a:r>
              <a:rPr lang="en-US" sz="1600" err="1">
                <a:highlight>
                  <a:srgbClr val="FFFFFF"/>
                </a:highlight>
                <a:latin typeface="Verdana" panose="020B0604030504040204" pitchFamily="34" charset="0"/>
                <a:ea typeface="Verdana" panose="020B0604030504040204" pitchFamily="34" charset="0"/>
              </a:rPr>
              <a:t>zakelijk</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directeur</a:t>
            </a:r>
            <a:r>
              <a:rPr lang="en-US" sz="1600">
                <a:highlight>
                  <a:srgbClr val="FFFFFF"/>
                </a:highlight>
                <a:latin typeface="Verdana" panose="020B0604030504040204" pitchFamily="34" charset="0"/>
                <a:ea typeface="Verdana" panose="020B0604030504040204" pitchFamily="34" charset="0"/>
              </a:rPr>
              <a:t>; met </a:t>
            </a:r>
            <a:r>
              <a:rPr lang="en-US" sz="1600" err="1">
                <a:highlight>
                  <a:srgbClr val="FFFFFF"/>
                </a:highlight>
                <a:latin typeface="Verdana" panose="020B0604030504040204" pitchFamily="34" charset="0"/>
                <a:ea typeface="Verdana" panose="020B0604030504040204" pitchFamily="34" charset="0"/>
              </a:rPr>
              <a:t>netwerkdirecteur</a:t>
            </a:r>
            <a:r>
              <a:rPr lang="en-US" sz="1600">
                <a:highlight>
                  <a:srgbClr val="FFFFFF"/>
                </a:highlight>
                <a:latin typeface="Verdana" panose="020B0604030504040204" pitchFamily="34" charset="0"/>
                <a:ea typeface="Verdana" panose="020B0604030504040204" pitchFamily="34" charset="0"/>
              </a:rPr>
              <a:t> in co-pilotage </a:t>
            </a:r>
            <a:r>
              <a:rPr lang="en-US" sz="1600" err="1">
                <a:highlight>
                  <a:srgbClr val="FFFFFF"/>
                </a:highlight>
                <a:latin typeface="Verdana" panose="020B0604030504040204" pitchFamily="34" charset="0"/>
                <a:ea typeface="Verdana" panose="020B0604030504040204" pitchFamily="34" charset="0"/>
              </a:rPr>
              <a:t>versterkt</a:t>
            </a:r>
            <a:r>
              <a:rPr lang="en-US" sz="1600">
                <a:highlight>
                  <a:srgbClr val="FFFFFF"/>
                </a:highlight>
                <a:latin typeface="Verdana" panose="020B0604030504040204" pitchFamily="34" charset="0"/>
                <a:ea typeface="Verdana" panose="020B0604030504040204" pitchFamily="34" charset="0"/>
              </a:rPr>
              <a:t> door team SEO en </a:t>
            </a:r>
            <a:r>
              <a:rPr lang="en-US" sz="1600" err="1">
                <a:highlight>
                  <a:srgbClr val="FFFFFF"/>
                </a:highlight>
                <a:latin typeface="Verdana" panose="020B0604030504040204" pitchFamily="34" charset="0"/>
                <a:ea typeface="Verdana" panose="020B0604030504040204" pitchFamily="34" charset="0"/>
              </a:rPr>
              <a:t>bestuursleden</a:t>
            </a:r>
            <a:r>
              <a:rPr lang="en-US" sz="1600">
                <a:highlight>
                  <a:srgbClr val="FFFFFF"/>
                </a:highlight>
                <a:latin typeface="Verdana" panose="020B0604030504040204" pitchFamily="34" charset="0"/>
                <a:ea typeface="Verdana" panose="020B0604030504040204" pitchFamily="34" charset="0"/>
              </a:rPr>
              <a:t>. </a:t>
            </a:r>
          </a:p>
          <a:p>
            <a:pPr marL="0"/>
            <a:endParaRPr lang="en-US" sz="1600">
              <a:highlight>
                <a:srgbClr val="FFFFFF"/>
              </a:highlight>
              <a:latin typeface="Verdana" panose="020B0604030504040204" pitchFamily="34" charset="0"/>
              <a:ea typeface="Verdana" panose="020B0604030504040204" pitchFamily="34" charset="0"/>
            </a:endParaRPr>
          </a:p>
          <a:p>
            <a:pPr marL="0" indent="0">
              <a:buNone/>
            </a:pPr>
            <a:endParaRPr lang="en-US" sz="1600">
              <a:highlight>
                <a:srgbClr val="FFFFFF"/>
              </a:highlight>
              <a:latin typeface="Verdana" panose="020B0604030504040204" pitchFamily="34" charset="0"/>
              <a:ea typeface="Verdana" panose="020B0604030504040204" pitchFamily="34" charset="0"/>
            </a:endParaRPr>
          </a:p>
          <a:p>
            <a:pPr marL="0" indent="0">
              <a:buNone/>
            </a:pPr>
            <a:r>
              <a:rPr lang="en-US" sz="1600">
                <a:highlight>
                  <a:srgbClr val="FFFFFF"/>
                </a:highlight>
                <a:latin typeface="Verdana" panose="020B0604030504040204" pitchFamily="34" charset="0"/>
                <a:ea typeface="Verdana" panose="020B0604030504040204" pitchFamily="34" charset="0"/>
              </a:rPr>
              <a:t>Start </a:t>
            </a:r>
            <a:r>
              <a:rPr lang="en-US" sz="1600" err="1">
                <a:highlight>
                  <a:srgbClr val="FFFFFF"/>
                </a:highlight>
                <a:latin typeface="Verdana" panose="020B0604030504040204" pitchFamily="34" charset="0"/>
                <a:ea typeface="Verdana" panose="020B0604030504040204" pitchFamily="34" charset="0"/>
              </a:rPr>
              <a:t>consultatie</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netwerkdag</a:t>
            </a:r>
            <a:r>
              <a:rPr lang="en-US" sz="1600">
                <a:highlight>
                  <a:srgbClr val="FFFFFF"/>
                </a:highlight>
                <a:latin typeface="Verdana" panose="020B0604030504040204" pitchFamily="34" charset="0"/>
                <a:ea typeface="Verdana" panose="020B0604030504040204" pitchFamily="34" charset="0"/>
              </a:rPr>
              <a:t> van 16 </a:t>
            </a:r>
            <a:r>
              <a:rPr lang="en-US" sz="1600" err="1">
                <a:highlight>
                  <a:srgbClr val="FFFFFF"/>
                </a:highlight>
                <a:latin typeface="Verdana" panose="020B0604030504040204" pitchFamily="34" charset="0"/>
                <a:ea typeface="Verdana" panose="020B0604030504040204" pitchFamily="34" charset="0"/>
              </a:rPr>
              <a:t>mei</a:t>
            </a:r>
            <a:r>
              <a:rPr lang="en-US" sz="1600">
                <a:highlight>
                  <a:srgbClr val="FFFFFF"/>
                </a:highlight>
                <a:latin typeface="Verdana" panose="020B0604030504040204" pitchFamily="34" charset="0"/>
                <a:ea typeface="Verdana" panose="020B0604030504040204" pitchFamily="34" charset="0"/>
              </a:rPr>
              <a:t> 2024</a:t>
            </a:r>
          </a:p>
          <a:p>
            <a:pPr marL="0" indent="0">
              <a:buNone/>
            </a:pPr>
            <a:r>
              <a:rPr lang="en-US" sz="1600">
                <a:highlight>
                  <a:srgbClr val="FFFFFF"/>
                </a:highlight>
                <a:latin typeface="Verdana" panose="020B0604030504040204" pitchFamily="34" charset="0"/>
                <a:ea typeface="Verdana" panose="020B0604030504040204" pitchFamily="34" charset="0"/>
              </a:rPr>
              <a:t>Start </a:t>
            </a:r>
            <a:r>
              <a:rPr lang="en-US" sz="1600" err="1">
                <a:highlight>
                  <a:srgbClr val="FFFFFF"/>
                </a:highlight>
                <a:latin typeface="Verdana" panose="020B0604030504040204" pitchFamily="34" charset="0"/>
                <a:ea typeface="Verdana" panose="020B0604030504040204" pitchFamily="34" charset="0"/>
              </a:rPr>
              <a:t>nieuw</a:t>
            </a:r>
            <a:r>
              <a:rPr lang="en-US" sz="1600">
                <a:highlight>
                  <a:srgbClr val="FFFFFF"/>
                </a:highlight>
                <a:latin typeface="Verdana" panose="020B0604030504040204" pitchFamily="34" charset="0"/>
                <a:ea typeface="Verdana" panose="020B0604030504040204" pitchFamily="34" charset="0"/>
              </a:rPr>
              <a:t> </a:t>
            </a:r>
            <a:r>
              <a:rPr lang="en-US" sz="1600" err="1">
                <a:highlight>
                  <a:srgbClr val="FFFFFF"/>
                </a:highlight>
                <a:latin typeface="Verdana" panose="020B0604030504040204" pitchFamily="34" charset="0"/>
                <a:ea typeface="Verdana" panose="020B0604030504040204" pitchFamily="34" charset="0"/>
              </a:rPr>
              <a:t>lidmaatschap</a:t>
            </a:r>
            <a:r>
              <a:rPr lang="en-US" sz="1600">
                <a:highlight>
                  <a:srgbClr val="FFFFFF"/>
                </a:highlight>
                <a:latin typeface="Verdana" panose="020B0604030504040204" pitchFamily="34" charset="0"/>
                <a:ea typeface="Verdana" panose="020B0604030504040204" pitchFamily="34" charset="0"/>
              </a:rPr>
              <a:t>: 1 </a:t>
            </a:r>
            <a:r>
              <a:rPr lang="en-US" sz="1600" err="1">
                <a:highlight>
                  <a:srgbClr val="FFFFFF"/>
                </a:highlight>
                <a:latin typeface="Verdana" panose="020B0604030504040204" pitchFamily="34" charset="0"/>
                <a:ea typeface="Verdana" panose="020B0604030504040204" pitchFamily="34" charset="0"/>
              </a:rPr>
              <a:t>januari</a:t>
            </a:r>
            <a:r>
              <a:rPr lang="en-US" sz="1600">
                <a:highlight>
                  <a:srgbClr val="FFFFFF"/>
                </a:highlight>
                <a:latin typeface="Verdana" panose="020B0604030504040204" pitchFamily="34" charset="0"/>
                <a:ea typeface="Verdana" panose="020B0604030504040204" pitchFamily="34" charset="0"/>
              </a:rPr>
              <a:t> 2026</a:t>
            </a:r>
          </a:p>
        </p:txBody>
      </p:sp>
      <p:sp>
        <p:nvSpPr>
          <p:cNvPr id="15" name="Ovaal 14">
            <a:extLst>
              <a:ext uri="{FF2B5EF4-FFF2-40B4-BE49-F238E27FC236}">
                <a16:creationId xmlns:a16="http://schemas.microsoft.com/office/drawing/2014/main" id="{7C5629B1-15DC-4BD5-91C0-164953295423}"/>
              </a:ext>
            </a:extLst>
          </p:cNvPr>
          <p:cNvSpPr/>
          <p:nvPr/>
        </p:nvSpPr>
        <p:spPr>
          <a:xfrm>
            <a:off x="1326678" y="1993138"/>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a:latin typeface="Verdana" panose="020B0604030504040204" pitchFamily="34" charset="0"/>
              <a:ea typeface="Verdana" panose="020B0604030504040204" pitchFamily="34" charset="0"/>
            </a:endParaRPr>
          </a:p>
        </p:txBody>
      </p:sp>
      <p:sp>
        <p:nvSpPr>
          <p:cNvPr id="16" name="Tekstvak 15">
            <a:extLst>
              <a:ext uri="{FF2B5EF4-FFF2-40B4-BE49-F238E27FC236}">
                <a16:creationId xmlns:a16="http://schemas.microsoft.com/office/drawing/2014/main" id="{892FB462-FD6F-47FC-A707-16BDF2ECBF0F}"/>
              </a:ext>
            </a:extLst>
          </p:cNvPr>
          <p:cNvSpPr txBox="1"/>
          <p:nvPr/>
        </p:nvSpPr>
        <p:spPr>
          <a:xfrm>
            <a:off x="1326678" y="2209320"/>
            <a:ext cx="1650496" cy="369332"/>
          </a:xfrm>
          <a:prstGeom prst="rect">
            <a:avLst/>
          </a:prstGeom>
          <a:noFill/>
        </p:spPr>
        <p:txBody>
          <a:bodyPr wrap="square" rtlCol="0">
            <a:spAutoFit/>
          </a:bodyPr>
          <a:lstStyle/>
          <a:p>
            <a:pPr algn="ctr"/>
            <a:r>
              <a:rPr lang="nl-NL">
                <a:solidFill>
                  <a:srgbClr val="FFFFFF"/>
                </a:solidFill>
                <a:latin typeface="Verdana" panose="020B0604030504040204" pitchFamily="34" charset="0"/>
                <a:ea typeface="Verdana" panose="020B0604030504040204" pitchFamily="34" charset="0"/>
              </a:rPr>
              <a:t>Doel</a:t>
            </a:r>
            <a:endParaRPr lang="nl-BE">
              <a:solidFill>
                <a:srgbClr val="FFFFFF"/>
              </a:solidFill>
              <a:latin typeface="Verdana" panose="020B0604030504040204" pitchFamily="34" charset="0"/>
              <a:ea typeface="Verdana" panose="020B0604030504040204" pitchFamily="34" charset="0"/>
            </a:endParaRPr>
          </a:p>
        </p:txBody>
      </p:sp>
      <p:sp>
        <p:nvSpPr>
          <p:cNvPr id="17" name="Ovaal 16">
            <a:extLst>
              <a:ext uri="{FF2B5EF4-FFF2-40B4-BE49-F238E27FC236}">
                <a16:creationId xmlns:a16="http://schemas.microsoft.com/office/drawing/2014/main" id="{46C16568-2425-4410-B046-70BED8409703}"/>
              </a:ext>
            </a:extLst>
          </p:cNvPr>
          <p:cNvSpPr/>
          <p:nvPr/>
        </p:nvSpPr>
        <p:spPr>
          <a:xfrm>
            <a:off x="1326677" y="3496462"/>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a:latin typeface="Verdana" panose="020B0604030504040204" pitchFamily="34" charset="0"/>
              <a:ea typeface="Verdana" panose="020B0604030504040204" pitchFamily="34" charset="0"/>
            </a:endParaRPr>
          </a:p>
        </p:txBody>
      </p:sp>
      <p:sp>
        <p:nvSpPr>
          <p:cNvPr id="18" name="Tekstvak 17">
            <a:extLst>
              <a:ext uri="{FF2B5EF4-FFF2-40B4-BE49-F238E27FC236}">
                <a16:creationId xmlns:a16="http://schemas.microsoft.com/office/drawing/2014/main" id="{4715D0CB-030E-43AC-878C-751F14DADACC}"/>
              </a:ext>
            </a:extLst>
          </p:cNvPr>
          <p:cNvSpPr txBox="1"/>
          <p:nvPr/>
        </p:nvSpPr>
        <p:spPr>
          <a:xfrm>
            <a:off x="1326677" y="3644446"/>
            <a:ext cx="1650496" cy="584775"/>
          </a:xfrm>
          <a:prstGeom prst="rect">
            <a:avLst/>
          </a:prstGeom>
          <a:noFill/>
        </p:spPr>
        <p:txBody>
          <a:bodyPr wrap="square" rtlCol="0">
            <a:spAutoFit/>
          </a:bodyPr>
          <a:lstStyle/>
          <a:p>
            <a:pPr algn="ctr"/>
            <a:r>
              <a:rPr lang="nl-NL" sz="1600">
                <a:solidFill>
                  <a:srgbClr val="FFFFFF"/>
                </a:solidFill>
                <a:latin typeface="Verdana" panose="020B0604030504040204" pitchFamily="34" charset="0"/>
                <a:ea typeface="Verdana" panose="020B0604030504040204" pitchFamily="34" charset="0"/>
              </a:rPr>
              <a:t>Beslissing &amp; consultatie</a:t>
            </a:r>
            <a:endParaRPr lang="nl-BE" sz="1600">
              <a:solidFill>
                <a:srgbClr val="FFFFFF"/>
              </a:solidFill>
              <a:latin typeface="Verdana" panose="020B0604030504040204" pitchFamily="34" charset="0"/>
              <a:ea typeface="Verdana" panose="020B0604030504040204" pitchFamily="34" charset="0"/>
            </a:endParaRPr>
          </a:p>
        </p:txBody>
      </p:sp>
      <p:sp>
        <p:nvSpPr>
          <p:cNvPr id="21" name="Ovaal 20">
            <a:extLst>
              <a:ext uri="{FF2B5EF4-FFF2-40B4-BE49-F238E27FC236}">
                <a16:creationId xmlns:a16="http://schemas.microsoft.com/office/drawing/2014/main" id="{D46E1E17-E858-4A9B-B5CE-B300AB450CFA}"/>
              </a:ext>
            </a:extLst>
          </p:cNvPr>
          <p:cNvSpPr/>
          <p:nvPr/>
        </p:nvSpPr>
        <p:spPr>
          <a:xfrm>
            <a:off x="1326677" y="5085507"/>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a:latin typeface="Verdana" panose="020B0604030504040204" pitchFamily="34" charset="0"/>
              <a:ea typeface="Verdana" panose="020B0604030504040204" pitchFamily="34" charset="0"/>
            </a:endParaRPr>
          </a:p>
        </p:txBody>
      </p:sp>
      <p:sp>
        <p:nvSpPr>
          <p:cNvPr id="22" name="Tekstvak 21">
            <a:extLst>
              <a:ext uri="{FF2B5EF4-FFF2-40B4-BE49-F238E27FC236}">
                <a16:creationId xmlns:a16="http://schemas.microsoft.com/office/drawing/2014/main" id="{658E0E9C-361D-43B3-938A-8DEFF6406C74}"/>
              </a:ext>
            </a:extLst>
          </p:cNvPr>
          <p:cNvSpPr txBox="1"/>
          <p:nvPr/>
        </p:nvSpPr>
        <p:spPr>
          <a:xfrm>
            <a:off x="1326677" y="5301689"/>
            <a:ext cx="1650496" cy="369332"/>
          </a:xfrm>
          <a:prstGeom prst="rect">
            <a:avLst/>
          </a:prstGeom>
          <a:noFill/>
        </p:spPr>
        <p:txBody>
          <a:bodyPr wrap="square" rtlCol="0">
            <a:spAutoFit/>
          </a:bodyPr>
          <a:lstStyle/>
          <a:p>
            <a:pPr algn="ctr"/>
            <a:r>
              <a:rPr lang="nl-NL">
                <a:solidFill>
                  <a:srgbClr val="FFFFFF"/>
                </a:solidFill>
                <a:latin typeface="Verdana" panose="020B0604030504040204" pitchFamily="34" charset="0"/>
                <a:ea typeface="Verdana" panose="020B0604030504040204" pitchFamily="34" charset="0"/>
              </a:rPr>
              <a:t>Tijdspad</a:t>
            </a:r>
            <a:endParaRPr lang="nl-BE">
              <a:solidFill>
                <a:srgbClr val="FFFF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33165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descr="Afbeelding met schets, tekening, Lijnillustraties, vlinder&#10;&#10;Automatisch gegenereerde beschrijving">
            <a:extLst>
              <a:ext uri="{FF2B5EF4-FFF2-40B4-BE49-F238E27FC236}">
                <a16:creationId xmlns:a16="http://schemas.microsoft.com/office/drawing/2014/main" id="{89B6B49A-7530-35B5-C3C9-2D3025BA8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1560772"/>
            <a:ext cx="7750686" cy="3003184"/>
          </a:xfrm>
          <a:prstGeom prst="rect">
            <a:avLst/>
          </a:prstGeom>
        </p:spPr>
      </p:pic>
      <p:sp>
        <p:nvSpPr>
          <p:cNvPr id="2" name="Titel 1">
            <a:extLst>
              <a:ext uri="{FF2B5EF4-FFF2-40B4-BE49-F238E27FC236}">
                <a16:creationId xmlns:a16="http://schemas.microsoft.com/office/drawing/2014/main" id="{802C74E6-090C-5DD6-4D9D-188B89BA6109}"/>
              </a:ext>
            </a:extLst>
          </p:cNvPr>
          <p:cNvSpPr>
            <a:spLocks noGrp="1"/>
          </p:cNvSpPr>
          <p:nvPr>
            <p:ph type="ctrTitle"/>
          </p:nvPr>
        </p:nvSpPr>
        <p:spPr>
          <a:xfrm>
            <a:off x="0" y="347664"/>
            <a:ext cx="12192000" cy="1353144"/>
          </a:xfrm>
        </p:spPr>
        <p:txBody>
          <a:bodyPr anchor="ctr">
            <a:normAutofit/>
          </a:bodyPr>
          <a:lstStyle/>
          <a:p>
            <a:r>
              <a:rPr lang="nl-BE" sz="3200">
                <a:solidFill>
                  <a:srgbClr val="6CAB35"/>
                </a:solidFill>
                <a:latin typeface="Lintel" panose="02000000000000000000" pitchFamily="2" charset="0"/>
              </a:rPr>
              <a:t>Welke vragen hebben we vandaag voor jullie?</a:t>
            </a:r>
          </a:p>
        </p:txBody>
      </p:sp>
      <p:pic>
        <p:nvPicPr>
          <p:cNvPr id="6" name="Afbeelding 5">
            <a:extLst>
              <a:ext uri="{FF2B5EF4-FFF2-40B4-BE49-F238E27FC236}">
                <a16:creationId xmlns:a16="http://schemas.microsoft.com/office/drawing/2014/main" id="{55E4DA15-AEE0-4C43-BA9B-3F8393929587}"/>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
        <p:nvSpPr>
          <p:cNvPr id="3" name="Tijdelijke aanduiding voor inhoud 2">
            <a:extLst>
              <a:ext uri="{FF2B5EF4-FFF2-40B4-BE49-F238E27FC236}">
                <a16:creationId xmlns:a16="http://schemas.microsoft.com/office/drawing/2014/main" id="{67442365-15B7-34B7-05AE-CF23BF33B046}"/>
              </a:ext>
            </a:extLst>
          </p:cNvPr>
          <p:cNvSpPr txBox="1">
            <a:spLocks/>
          </p:cNvSpPr>
          <p:nvPr/>
        </p:nvSpPr>
        <p:spPr>
          <a:xfrm>
            <a:off x="2095500" y="4423919"/>
            <a:ext cx="84963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BE" sz="1800">
              <a:solidFill>
                <a:srgbClr val="3E5E6F"/>
              </a:solidFill>
              <a:latin typeface="Verdana" panose="020B0604030504040204" pitchFamily="34" charset="0"/>
              <a:ea typeface="Verdana" panose="020B0604030504040204" pitchFamily="34" charset="0"/>
              <a:cs typeface="Times New Roman" panose="02020603050405020304" pitchFamily="18" charset="0"/>
            </a:endParaRPr>
          </a:p>
          <a:p>
            <a:endParaRPr lang="nl-BE" sz="1800">
              <a:solidFill>
                <a:srgbClr val="3E5E6F"/>
              </a:solidFill>
              <a:latin typeface="+mj-lt"/>
              <a:cs typeface="Times New Roman" panose="02020603050405020304" pitchFamily="18" charset="0"/>
            </a:endParaRPr>
          </a:p>
          <a:p>
            <a:endParaRPr lang="nl-BE" sz="1800">
              <a:solidFill>
                <a:srgbClr val="3E5E6F"/>
              </a:solidFill>
              <a:latin typeface="+mj-lt"/>
              <a:cs typeface="Times New Roman" panose="02020603050405020304" pitchFamily="18" charset="0"/>
            </a:endParaRPr>
          </a:p>
        </p:txBody>
      </p:sp>
    </p:spTree>
    <p:extLst>
      <p:ext uri="{BB962C8B-B14F-4D97-AF65-F5344CB8AC3E}">
        <p14:creationId xmlns:p14="http://schemas.microsoft.com/office/powerpoint/2010/main" val="3176166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4C444-B73A-885A-2E2D-985BA69437C0}"/>
              </a:ext>
            </a:extLst>
          </p:cNvPr>
          <p:cNvSpPr>
            <a:spLocks noGrp="1"/>
          </p:cNvSpPr>
          <p:nvPr>
            <p:ph type="title"/>
          </p:nvPr>
        </p:nvSpPr>
        <p:spPr/>
        <p:txBody>
          <a:bodyPr/>
          <a:lstStyle/>
          <a:p>
            <a:r>
              <a:rPr lang="nl-BE"/>
              <a:t>Vragen vandaag te beantwoorden</a:t>
            </a:r>
          </a:p>
        </p:txBody>
      </p:sp>
      <p:sp>
        <p:nvSpPr>
          <p:cNvPr id="3" name="Tijdelijke aanduiding voor inhoud 2">
            <a:extLst>
              <a:ext uri="{FF2B5EF4-FFF2-40B4-BE49-F238E27FC236}">
                <a16:creationId xmlns:a16="http://schemas.microsoft.com/office/drawing/2014/main" id="{DD2C642B-14A0-041B-2E81-B2440DBE8CBF}"/>
              </a:ext>
            </a:extLst>
          </p:cNvPr>
          <p:cNvSpPr>
            <a:spLocks noGrp="1"/>
          </p:cNvSpPr>
          <p:nvPr>
            <p:ph idx="1"/>
          </p:nvPr>
        </p:nvSpPr>
        <p:spPr/>
        <p:txBody>
          <a:bodyPr/>
          <a:lstStyle/>
          <a:p>
            <a:pPr marL="514350" indent="-514350">
              <a:buFont typeface="+mj-lt"/>
              <a:buAutoNum type="arabicPeriod"/>
            </a:pPr>
            <a:r>
              <a:rPr lang="nl-BE" b="1">
                <a:effectLst/>
                <a:latin typeface="Calibri" panose="020F0502020204030204" pitchFamily="34" charset="0"/>
                <a:ea typeface="Calibri" panose="020F0502020204030204" pitchFamily="34" charset="0"/>
              </a:rPr>
              <a:t>Informatief</a:t>
            </a:r>
            <a:r>
              <a:rPr lang="nl-BE">
                <a:effectLst/>
                <a:latin typeface="Calibri" panose="020F0502020204030204" pitchFamily="34" charset="0"/>
                <a:ea typeface="Calibri" panose="020F0502020204030204" pitchFamily="34" charset="0"/>
              </a:rPr>
              <a:t>, zijn er zaken die niet duidelijk zijn? Die om verduidelijking vragen – vooraleer men hierover ‘zijn gedacht kan zeggen’</a:t>
            </a:r>
          </a:p>
          <a:p>
            <a:pPr marL="514350" indent="-514350">
              <a:buFont typeface="+mj-lt"/>
              <a:buAutoNum type="arabicPeriod"/>
            </a:pPr>
            <a:r>
              <a:rPr lang="nl-BE" b="1">
                <a:effectLst/>
                <a:latin typeface="Calibri" panose="020F0502020204030204" pitchFamily="34" charset="0"/>
                <a:ea typeface="Calibri" panose="020F0502020204030204" pitchFamily="34" charset="0"/>
              </a:rPr>
              <a:t>Relevantie</a:t>
            </a:r>
            <a:r>
              <a:rPr lang="nl-BE">
                <a:effectLst/>
                <a:latin typeface="Calibri" panose="020F0502020204030204" pitchFamily="34" charset="0"/>
                <a:ea typeface="Calibri" panose="020F0502020204030204" pitchFamily="34" charset="0"/>
              </a:rPr>
              <a:t>. Spelen we in op de belangrijkste noden?</a:t>
            </a:r>
          </a:p>
          <a:p>
            <a:pPr marL="514350" indent="-514350">
              <a:buFont typeface="+mj-lt"/>
              <a:buAutoNum type="arabicPeriod"/>
            </a:pPr>
            <a:r>
              <a:rPr lang="nl-BE" b="1">
                <a:effectLst/>
                <a:latin typeface="Calibri" panose="020F0502020204030204" pitchFamily="34" charset="0"/>
                <a:ea typeface="Calibri" panose="020F0502020204030204" pitchFamily="34" charset="0"/>
              </a:rPr>
              <a:t>Haalbaarheid/obstakels</a:t>
            </a:r>
            <a:r>
              <a:rPr lang="nl-BE">
                <a:effectLst/>
                <a:latin typeface="Calibri" panose="020F0502020204030204" pitchFamily="34" charset="0"/>
                <a:ea typeface="Calibri" panose="020F0502020204030204" pitchFamily="34" charset="0"/>
              </a:rPr>
              <a:t>. </a:t>
            </a:r>
            <a:r>
              <a:rPr lang="nl-BE">
                <a:latin typeface="Calibri" panose="020F0502020204030204" pitchFamily="34" charset="0"/>
                <a:ea typeface="Calibri" panose="020F0502020204030204" pitchFamily="34" charset="0"/>
              </a:rPr>
              <a:t>Zijn er bezorgdheden? Zaken waar we bij verdere uitwerking rekening moeten houden, oplossingen voor moeten bedenken.</a:t>
            </a:r>
          </a:p>
          <a:p>
            <a:pPr marL="0" indent="0">
              <a:buNone/>
            </a:pPr>
            <a:endParaRPr lang="nl-BE" sz="18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49992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BBEC3-6CCA-56C0-BB62-9F28DD6F0E1C}"/>
              </a:ext>
            </a:extLst>
          </p:cNvPr>
          <p:cNvSpPr>
            <a:spLocks noGrp="1"/>
          </p:cNvSpPr>
          <p:nvPr>
            <p:ph type="title"/>
          </p:nvPr>
        </p:nvSpPr>
        <p:spPr/>
        <p:txBody>
          <a:bodyPr/>
          <a:lstStyle/>
          <a:p>
            <a:r>
              <a:rPr lang="nl-BE"/>
              <a:t>Impactplan 2025</a:t>
            </a:r>
          </a:p>
        </p:txBody>
      </p:sp>
      <p:pic>
        <p:nvPicPr>
          <p:cNvPr id="4" name="Graphic 2">
            <a:extLst>
              <a:ext uri="{FF2B5EF4-FFF2-40B4-BE49-F238E27FC236}">
                <a16:creationId xmlns:a16="http://schemas.microsoft.com/office/drawing/2014/main" id="{C6869BC6-9F6C-0283-4A51-53587F9DC1AE}"/>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286000" y="1858169"/>
            <a:ext cx="7620000" cy="4286250"/>
          </a:xfrm>
          <a:prstGeom prst="rect">
            <a:avLst/>
          </a:prstGeom>
        </p:spPr>
      </p:pic>
    </p:spTree>
    <p:extLst>
      <p:ext uri="{BB962C8B-B14F-4D97-AF65-F5344CB8AC3E}">
        <p14:creationId xmlns:p14="http://schemas.microsoft.com/office/powerpoint/2010/main" val="792268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E8410-0E4B-5A43-9882-51E901E30A26}"/>
              </a:ext>
            </a:extLst>
          </p:cNvPr>
          <p:cNvSpPr>
            <a:spLocks noGrp="1"/>
          </p:cNvSpPr>
          <p:nvPr>
            <p:ph type="title"/>
          </p:nvPr>
        </p:nvSpPr>
        <p:spPr/>
        <p:txBody>
          <a:bodyPr/>
          <a:lstStyle/>
          <a:p>
            <a:r>
              <a:rPr lang="nl-BE"/>
              <a:t>Ecologie/Environment</a:t>
            </a:r>
          </a:p>
        </p:txBody>
      </p:sp>
      <p:sp>
        <p:nvSpPr>
          <p:cNvPr id="3" name="Tijdelijke aanduiding voor inhoud 2">
            <a:extLst>
              <a:ext uri="{FF2B5EF4-FFF2-40B4-BE49-F238E27FC236}">
                <a16:creationId xmlns:a16="http://schemas.microsoft.com/office/drawing/2014/main" id="{67F0F2BD-A34A-542F-1B54-5796F87A9337}"/>
              </a:ext>
            </a:extLst>
          </p:cNvPr>
          <p:cNvSpPr>
            <a:spLocks noGrp="1"/>
          </p:cNvSpPr>
          <p:nvPr>
            <p:ph idx="1"/>
          </p:nvPr>
        </p:nvSpPr>
        <p:spPr/>
        <p:txBody>
          <a:bodyPr>
            <a:normAutofit/>
          </a:bodyPr>
          <a:lstStyle/>
          <a:p>
            <a:pPr marL="0" indent="0">
              <a:buNone/>
            </a:pPr>
            <a:r>
              <a:rPr lang="nl-BE" b="1" dirty="0">
                <a:effectLst/>
                <a:latin typeface="Calibri" panose="020F0502020204030204" pitchFamily="34" charset="0"/>
                <a:ea typeface="Times New Roman" panose="02020603050405020304" pitchFamily="18" charset="0"/>
              </a:rPr>
              <a:t>Impact</a:t>
            </a:r>
            <a:r>
              <a:rPr lang="nl-BE" dirty="0">
                <a:effectLst/>
                <a:latin typeface="Calibri" panose="020F0502020204030204" pitchFamily="34" charset="0"/>
                <a:ea typeface="Times New Roman" panose="02020603050405020304" pitchFamily="18" charset="0"/>
              </a:rPr>
              <a:t>: </a:t>
            </a:r>
            <a:r>
              <a:rPr lang="nl-BE" i="1" dirty="0">
                <a:effectLst/>
                <a:latin typeface="Calibri" panose="020F0502020204030204" pitchFamily="34" charset="0"/>
                <a:ea typeface="Times New Roman" panose="02020603050405020304" pitchFamily="18" charset="0"/>
              </a:rPr>
              <a:t>De Taborgroep realiseert een significante reductie van de </a:t>
            </a:r>
            <a:r>
              <a:rPr lang="nl-NL" i="1" dirty="0">
                <a:effectLst/>
                <a:latin typeface="Calibri" panose="020F0502020204030204" pitchFamily="34" charset="0"/>
                <a:ea typeface="Times New Roman" panose="02020603050405020304" pitchFamily="18" charset="0"/>
              </a:rPr>
              <a:t>CO</a:t>
            </a:r>
            <a:r>
              <a:rPr lang="nl-NL" i="1" baseline="-25000" dirty="0">
                <a:effectLst/>
                <a:latin typeface="Calibri" panose="020F0502020204030204" pitchFamily="34" charset="0"/>
                <a:ea typeface="Times New Roman" panose="02020603050405020304" pitchFamily="18" charset="0"/>
              </a:rPr>
              <a:t>2</a:t>
            </a:r>
            <a:r>
              <a:rPr lang="nl-BE" i="1" dirty="0">
                <a:effectLst/>
                <a:latin typeface="Calibri" panose="020F0502020204030204" pitchFamily="34" charset="0"/>
                <a:ea typeface="Times New Roman" panose="02020603050405020304" pitchFamily="18" charset="0"/>
              </a:rPr>
              <a:t>-uitstoot in lijn met ambitieuze EU-Belgische klimaatdoelstellingen</a:t>
            </a:r>
          </a:p>
          <a:p>
            <a:pPr marL="0" indent="0">
              <a:buNone/>
            </a:pPr>
            <a:r>
              <a:rPr lang="nl-BE" dirty="0">
                <a:latin typeface="Calibri" panose="020F0502020204030204" pitchFamily="34" charset="0"/>
                <a:ea typeface="Times New Roman" panose="02020603050405020304" pitchFamily="18" charset="0"/>
              </a:rPr>
              <a:t>Welke interventies?</a:t>
            </a:r>
            <a:endParaRPr lang="nl-BE" dirty="0">
              <a:effectLst/>
              <a:latin typeface="Calibri" panose="020F0502020204030204" pitchFamily="34" charset="0"/>
              <a:ea typeface="Times New Roman" panose="02020603050405020304" pitchFamily="18" charset="0"/>
            </a:endParaRPr>
          </a:p>
          <a:p>
            <a:pPr marL="342900" lvl="0" indent="-342900" fontAlgn="base">
              <a:buFont typeface="+mj-lt"/>
              <a:buAutoNum type="arabicPeriod"/>
            </a:pPr>
            <a:r>
              <a:rPr lang="nl-BE" sz="1800" dirty="0">
                <a:effectLst/>
                <a:latin typeface="Calibri" panose="020F0502020204030204" pitchFamily="34" charset="0"/>
                <a:ea typeface="Times New Roman" panose="02020603050405020304" pitchFamily="18" charset="0"/>
              </a:rPr>
              <a:t>Investeringen in </a:t>
            </a:r>
            <a:r>
              <a:rPr lang="nl-BE" sz="1800" b="1" dirty="0">
                <a:effectLst/>
                <a:latin typeface="Calibri" panose="020F0502020204030204" pitchFamily="34" charset="0"/>
                <a:ea typeface="Times New Roman" panose="02020603050405020304" pitchFamily="18" charset="0"/>
              </a:rPr>
              <a:t>energiebesparende maatregelen</a:t>
            </a:r>
            <a:r>
              <a:rPr lang="nl-BE" sz="1800" dirty="0">
                <a:effectLst/>
                <a:latin typeface="Calibri" panose="020F0502020204030204" pitchFamily="34" charset="0"/>
                <a:ea typeface="Times New Roman" panose="02020603050405020304" pitchFamily="18" charset="0"/>
              </a:rPr>
              <a:t> in het bestaand patrimonium (isoleren, vernieuwen van technische installaties, …) </a:t>
            </a:r>
            <a:endParaRPr lang="nl-BE" sz="18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pPr>
            <a:r>
              <a:rPr lang="nl-BE" sz="1800" dirty="0">
                <a:effectLst/>
                <a:latin typeface="Calibri" panose="020F0502020204030204" pitchFamily="34" charset="0"/>
                <a:ea typeface="Times New Roman" panose="02020603050405020304" pitchFamily="18" charset="0"/>
              </a:rPr>
              <a:t>Investeringen in </a:t>
            </a:r>
            <a:r>
              <a:rPr lang="nl-BE" sz="1800" b="1" dirty="0">
                <a:effectLst/>
                <a:latin typeface="Calibri" panose="020F0502020204030204" pitchFamily="34" charset="0"/>
                <a:ea typeface="Times New Roman" panose="02020603050405020304" pitchFamily="18" charset="0"/>
              </a:rPr>
              <a:t>hernieuwbare energie</a:t>
            </a:r>
            <a:r>
              <a:rPr lang="nl-BE" sz="1800" dirty="0">
                <a:effectLst/>
                <a:latin typeface="Calibri" panose="020F0502020204030204" pitchFamily="34" charset="0"/>
                <a:ea typeface="Times New Roman" panose="02020603050405020304" pitchFamily="18" charset="0"/>
              </a:rPr>
              <a:t> (zon, wind,…) </a:t>
            </a:r>
            <a:endParaRPr lang="nl-BE" sz="18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pPr>
            <a:r>
              <a:rPr lang="nl-BE" sz="1800" dirty="0">
                <a:latin typeface="Calibri" panose="020F0502020204030204" pitchFamily="34" charset="0"/>
              </a:rPr>
              <a:t>Inzetten op </a:t>
            </a:r>
            <a:r>
              <a:rPr lang="nl-BE" sz="1800" b="1" dirty="0">
                <a:latin typeface="Calibri" panose="020F0502020204030204" pitchFamily="34" charset="0"/>
              </a:rPr>
              <a:t>duurzaam bouwen </a:t>
            </a:r>
            <a:r>
              <a:rPr lang="nl-BE" sz="1800" dirty="0">
                <a:latin typeface="Calibri" panose="020F0502020204030204" pitchFamily="34" charset="0"/>
              </a:rPr>
              <a:t>door het gebruik van GRO, een instrument om de duurzaamheid van bouwprojecten te meten en te vergroten. De ambitie van GRO is om via een geïntegreerd ontwerpproces tot toekomstgerichte, comfortabele gebouwen te komen, waarin sterk wordt ingezet op circulair bouwen. </a:t>
            </a:r>
          </a:p>
          <a:p>
            <a:pPr marL="342900" lvl="0" indent="-342900" fontAlgn="base">
              <a:buFont typeface="+mj-lt"/>
              <a:buAutoNum type="arabicPeriod"/>
            </a:pPr>
            <a:r>
              <a:rPr lang="nl-BE" sz="1800" dirty="0">
                <a:effectLst/>
                <a:latin typeface="Calibri" panose="020F0502020204030204" pitchFamily="34" charset="0"/>
                <a:ea typeface="Times New Roman" panose="02020603050405020304" pitchFamily="18" charset="0"/>
              </a:rPr>
              <a:t>Verhoging van het </a:t>
            </a:r>
            <a:r>
              <a:rPr lang="nl-BE" sz="1800" b="1" dirty="0">
                <a:effectLst/>
                <a:latin typeface="Calibri" panose="020F0502020204030204" pitchFamily="34" charset="0"/>
                <a:ea typeface="Times New Roman" panose="02020603050405020304" pitchFamily="18" charset="0"/>
              </a:rPr>
              <a:t>deelgedrag</a:t>
            </a:r>
            <a:r>
              <a:rPr lang="nl-BE" sz="1800" dirty="0">
                <a:effectLst/>
                <a:latin typeface="Calibri" panose="020F0502020204030204" pitchFamily="34" charset="0"/>
                <a:ea typeface="Times New Roman" panose="02020603050405020304" pitchFamily="18" charset="0"/>
              </a:rPr>
              <a:t> (gebouwen, mobiliteit, …) </a:t>
            </a:r>
            <a:endParaRPr lang="nl-BE" sz="18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pPr>
            <a:r>
              <a:rPr lang="nl-BE" sz="1800" dirty="0">
                <a:effectLst/>
                <a:latin typeface="Calibri" panose="020F0502020204030204" pitchFamily="34" charset="0"/>
                <a:ea typeface="Times New Roman" panose="02020603050405020304" pitchFamily="18" charset="0"/>
              </a:rPr>
              <a:t>Ontwikkeling van </a:t>
            </a:r>
            <a:r>
              <a:rPr lang="nl-BE" sz="1800" b="1" dirty="0">
                <a:effectLst/>
                <a:latin typeface="Calibri" panose="020F0502020204030204" pitchFamily="34" charset="0"/>
                <a:ea typeface="Times New Roman" panose="02020603050405020304" pitchFamily="18" charset="0"/>
              </a:rPr>
              <a:t>duurzaam (aankoop)gedrag</a:t>
            </a:r>
            <a:r>
              <a:rPr lang="nl-BE" sz="1800" dirty="0">
                <a:effectLst/>
                <a:latin typeface="Calibri" panose="020F0502020204030204" pitchFamily="34" charset="0"/>
                <a:ea typeface="Times New Roman" panose="02020603050405020304" pitchFamily="18" charset="0"/>
              </a:rPr>
              <a:t>  (vb. gezonde voeding)</a:t>
            </a:r>
            <a:endParaRPr lang="nl-BE" sz="1800" dirty="0">
              <a:effectLst/>
              <a:latin typeface="Times New Roman" panose="02020603050405020304" pitchFamily="18" charset="0"/>
              <a:ea typeface="Times New Roman" panose="02020603050405020304" pitchFamily="18" charset="0"/>
            </a:endParaRPr>
          </a:p>
          <a:p>
            <a:endParaRPr lang="nl-BE" dirty="0"/>
          </a:p>
        </p:txBody>
      </p:sp>
      <p:pic>
        <p:nvPicPr>
          <p:cNvPr id="4" name="Afbeelding 3" descr="Afbeelding met Lettertype, handschrift, Graphics, kalligrafie&#10;&#10;Automatisch gegenereerde beschrijving">
            <a:extLst>
              <a:ext uri="{FF2B5EF4-FFF2-40B4-BE49-F238E27FC236}">
                <a16:creationId xmlns:a16="http://schemas.microsoft.com/office/drawing/2014/main" id="{63FCD58A-1711-4794-9A03-4ED88BAD69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0307" y="318986"/>
            <a:ext cx="4218940" cy="1252220"/>
          </a:xfrm>
          <a:prstGeom prst="rect">
            <a:avLst/>
          </a:prstGeom>
        </p:spPr>
      </p:pic>
    </p:spTree>
    <p:extLst>
      <p:ext uri="{BB962C8B-B14F-4D97-AF65-F5344CB8AC3E}">
        <p14:creationId xmlns:p14="http://schemas.microsoft.com/office/powerpoint/2010/main" val="1284584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6EC78-2BF9-1EBE-7F7F-3272255DB22A}"/>
              </a:ext>
            </a:extLst>
          </p:cNvPr>
          <p:cNvSpPr>
            <a:spLocks noGrp="1"/>
          </p:cNvSpPr>
          <p:nvPr>
            <p:ph type="title"/>
          </p:nvPr>
        </p:nvSpPr>
        <p:spPr/>
        <p:txBody>
          <a:bodyPr>
            <a:normAutofit fontScale="90000"/>
          </a:bodyPr>
          <a:lstStyle/>
          <a:p>
            <a:r>
              <a:rPr lang="nl-BE">
                <a:latin typeface="Calibri" panose="020F0502020204030204" pitchFamily="34" charset="0"/>
                <a:ea typeface="Times New Roman" panose="02020603050405020304" pitchFamily="18" charset="0"/>
              </a:rPr>
              <a:t>In 2025 worden de volgende concrete acties gepland: </a:t>
            </a:r>
            <a:br>
              <a:rPr lang="nl-BE">
                <a:latin typeface="Times New Roman" panose="02020603050405020304" pitchFamily="18" charset="0"/>
                <a:ea typeface="Times New Roman" panose="02020603050405020304" pitchFamily="18" charset="0"/>
              </a:rPr>
            </a:br>
            <a:endParaRPr lang="nl-BE"/>
          </a:p>
        </p:txBody>
      </p:sp>
      <p:sp>
        <p:nvSpPr>
          <p:cNvPr id="3" name="Tijdelijke aanduiding voor inhoud 2">
            <a:extLst>
              <a:ext uri="{FF2B5EF4-FFF2-40B4-BE49-F238E27FC236}">
                <a16:creationId xmlns:a16="http://schemas.microsoft.com/office/drawing/2014/main" id="{152663EE-0723-A7F8-0811-74C53AAB37D9}"/>
              </a:ext>
            </a:extLst>
          </p:cNvPr>
          <p:cNvSpPr>
            <a:spLocks noGrp="1"/>
          </p:cNvSpPr>
          <p:nvPr>
            <p:ph idx="1"/>
          </p:nvPr>
        </p:nvSpPr>
        <p:spPr/>
        <p:txBody>
          <a:bodyPr>
            <a:normAutofit/>
          </a:bodyPr>
          <a:lstStyle/>
          <a:p>
            <a:pPr marL="342900" lvl="0" indent="-342900" fontAlgn="base">
              <a:buFont typeface="+mj-lt"/>
              <a:buAutoNum type="arabicPeriod"/>
            </a:pPr>
            <a:r>
              <a:rPr lang="nl-BE" sz="1800">
                <a:effectLst/>
                <a:latin typeface="Calibri" panose="020F0502020204030204" pitchFamily="34" charset="0"/>
                <a:ea typeface="Times New Roman" panose="02020603050405020304" pitchFamily="18" charset="0"/>
              </a:rPr>
              <a:t>Het organiseren van een themadag die aansluit bij genoemde interventies (zoals </a:t>
            </a:r>
            <a:r>
              <a:rPr lang="nl-BE" sz="1800" err="1">
                <a:effectLst/>
                <a:latin typeface="Calibri" panose="020F0502020204030204" pitchFamily="34" charset="0"/>
                <a:ea typeface="Times New Roman" panose="02020603050405020304" pitchFamily="18" charset="0"/>
              </a:rPr>
              <a:t>deeldag</a:t>
            </a:r>
            <a:r>
              <a:rPr lang="nl-BE" sz="1800">
                <a:effectLst/>
                <a:latin typeface="Calibri" panose="020F0502020204030204" pitchFamily="34" charset="0"/>
                <a:ea typeface="Times New Roman" panose="02020603050405020304" pitchFamily="18" charset="0"/>
              </a:rPr>
              <a:t>, masterplanning, enz.) </a:t>
            </a:r>
            <a:endParaRPr lang="nl-BE" sz="180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pPr>
            <a:r>
              <a:rPr lang="nl-BE" sz="1800">
                <a:effectLst/>
                <a:latin typeface="Calibri" panose="020F0502020204030204" pitchFamily="34" charset="0"/>
                <a:ea typeface="Times New Roman" panose="02020603050405020304" pitchFamily="18" charset="0"/>
              </a:rPr>
              <a:t>Inzetten op het vergroten van inzicht en/of ervaring met de opmaak van een masterplan patrimonium (start = onze studiedag rond masterplanning) met in begrip van de financiële impact van deze lange termijnplannen (zodanig dat alle partners op termijn een goed zicht krijgen op hun lange termijn uitdagingen)</a:t>
            </a:r>
            <a:endParaRPr lang="nl-BE" sz="180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pPr>
            <a:r>
              <a:rPr lang="nl-BE" sz="1800">
                <a:effectLst/>
                <a:latin typeface="Calibri" panose="020F0502020204030204" pitchFamily="34" charset="0"/>
                <a:ea typeface="Times New Roman" panose="02020603050405020304" pitchFamily="18" charset="0"/>
              </a:rPr>
              <a:t>Inzetten in op het werken met GRO (zie boven) – waarbij samen met partners gekeken wordt via welke weg dit best gebeurd (leertafel duurzame infra, ondernemerstafel, …) </a:t>
            </a:r>
            <a:endParaRPr lang="nl-BE" sz="180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pPr>
            <a:r>
              <a:rPr lang="nl-BE" sz="1800">
                <a:effectLst/>
                <a:latin typeface="Calibri" panose="020F0502020204030204" pitchFamily="34" charset="0"/>
                <a:ea typeface="Times New Roman" panose="02020603050405020304" pitchFamily="18" charset="0"/>
              </a:rPr>
              <a:t>Ondersteunen van partners om geïnformeerd te werken rond infrastructuur, energie en klimaat door het verdiepen van de kennis inzake meten en monitoring van (a) (tussen)tellers (b) van Terra, </a:t>
            </a:r>
            <a:r>
              <a:rPr lang="nl-BE" sz="1800" err="1">
                <a:effectLst/>
                <a:latin typeface="Calibri" panose="020F0502020204030204" pitchFamily="34" charset="0"/>
                <a:ea typeface="Times New Roman" panose="02020603050405020304" pitchFamily="18" charset="0"/>
              </a:rPr>
              <a:t>EnergieID</a:t>
            </a:r>
            <a:r>
              <a:rPr lang="nl-BE" sz="1800">
                <a:effectLst/>
                <a:latin typeface="Calibri" panose="020F0502020204030204" pitchFamily="34" charset="0"/>
                <a:ea typeface="Times New Roman" panose="02020603050405020304" pitchFamily="18" charset="0"/>
              </a:rPr>
              <a:t>, … en (c) EPC NR en de gebouwenpas. </a:t>
            </a:r>
            <a:endParaRPr lang="nl-BE" sz="180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pPr>
            <a:r>
              <a:rPr lang="nl-BE" sz="1800">
                <a:effectLst/>
                <a:latin typeface="Calibri" panose="020F0502020204030204" pitchFamily="34" charset="0"/>
                <a:ea typeface="Times New Roman" panose="02020603050405020304" pitchFamily="18" charset="0"/>
              </a:rPr>
              <a:t>Stimuleren van partners (met zeven “Re’s” zijnde </a:t>
            </a:r>
            <a:r>
              <a:rPr lang="nl-BE" sz="1800" err="1">
                <a:effectLst/>
                <a:latin typeface="Calibri" panose="020F0502020204030204" pitchFamily="34" charset="0"/>
                <a:ea typeface="Times New Roman" panose="02020603050405020304" pitchFamily="18" charset="0"/>
              </a:rPr>
              <a:t>Rethink</a:t>
            </a:r>
            <a:r>
              <a:rPr lang="nl-BE" sz="1800">
                <a:effectLst/>
                <a:latin typeface="Calibri" panose="020F0502020204030204" pitchFamily="34" charset="0"/>
                <a:ea typeface="Times New Roman" panose="02020603050405020304" pitchFamily="18" charset="0"/>
              </a:rPr>
              <a:t>, </a:t>
            </a:r>
            <a:r>
              <a:rPr lang="nl-BE" sz="1800" err="1">
                <a:effectLst/>
                <a:latin typeface="Calibri" panose="020F0502020204030204" pitchFamily="34" charset="0"/>
                <a:ea typeface="Times New Roman" panose="02020603050405020304" pitchFamily="18" charset="0"/>
              </a:rPr>
              <a:t>Refuse</a:t>
            </a:r>
            <a:r>
              <a:rPr lang="nl-BE" sz="1800">
                <a:effectLst/>
                <a:latin typeface="Calibri" panose="020F0502020204030204" pitchFamily="34" charset="0"/>
                <a:ea typeface="Times New Roman" panose="02020603050405020304" pitchFamily="18" charset="0"/>
              </a:rPr>
              <a:t>, </a:t>
            </a:r>
            <a:r>
              <a:rPr lang="nl-BE" sz="1800" err="1">
                <a:effectLst/>
                <a:latin typeface="Calibri" panose="020F0502020204030204" pitchFamily="34" charset="0"/>
                <a:ea typeface="Times New Roman" panose="02020603050405020304" pitchFamily="18" charset="0"/>
              </a:rPr>
              <a:t>Reduce</a:t>
            </a:r>
            <a:r>
              <a:rPr lang="nl-BE" sz="1800">
                <a:effectLst/>
                <a:latin typeface="Calibri" panose="020F0502020204030204" pitchFamily="34" charset="0"/>
                <a:ea typeface="Times New Roman" panose="02020603050405020304" pitchFamily="18" charset="0"/>
              </a:rPr>
              <a:t>, </a:t>
            </a:r>
            <a:r>
              <a:rPr lang="nl-BE" sz="1800" err="1">
                <a:effectLst/>
                <a:latin typeface="Calibri" panose="020F0502020204030204" pitchFamily="34" charset="0"/>
                <a:ea typeface="Times New Roman" panose="02020603050405020304" pitchFamily="18" charset="0"/>
              </a:rPr>
              <a:t>Repair</a:t>
            </a:r>
            <a:r>
              <a:rPr lang="nl-BE" sz="1800">
                <a:effectLst/>
                <a:latin typeface="Calibri" panose="020F0502020204030204" pitchFamily="34" charset="0"/>
                <a:ea typeface="Times New Roman" panose="02020603050405020304" pitchFamily="18" charset="0"/>
              </a:rPr>
              <a:t>, </a:t>
            </a:r>
            <a:r>
              <a:rPr lang="nl-BE" sz="1800" err="1">
                <a:effectLst/>
                <a:latin typeface="Calibri" panose="020F0502020204030204" pitchFamily="34" charset="0"/>
                <a:ea typeface="Times New Roman" panose="02020603050405020304" pitchFamily="18" charset="0"/>
              </a:rPr>
              <a:t>Reuse</a:t>
            </a:r>
            <a:r>
              <a:rPr lang="nl-BE" sz="1800">
                <a:effectLst/>
                <a:latin typeface="Calibri" panose="020F0502020204030204" pitchFamily="34" charset="0"/>
                <a:ea typeface="Times New Roman" panose="02020603050405020304" pitchFamily="18" charset="0"/>
              </a:rPr>
              <a:t>, </a:t>
            </a:r>
            <a:r>
              <a:rPr lang="nl-BE" sz="1800" err="1">
                <a:effectLst/>
                <a:latin typeface="Calibri" panose="020F0502020204030204" pitchFamily="34" charset="0"/>
                <a:ea typeface="Times New Roman" panose="02020603050405020304" pitchFamily="18" charset="0"/>
              </a:rPr>
              <a:t>Regift</a:t>
            </a:r>
            <a:r>
              <a:rPr lang="nl-BE" sz="1800">
                <a:effectLst/>
                <a:latin typeface="Calibri" panose="020F0502020204030204" pitchFamily="34" charset="0"/>
                <a:ea typeface="Times New Roman" panose="02020603050405020304" pitchFamily="18" charset="0"/>
              </a:rPr>
              <a:t>, Recycle) om circulaire praktijken te integreren in hun dagelijkse werkzaamheden (en persoonlijke leven) leidend tot (afhankelijk van de gekozen invalshoek in de ondernemerstafel) een daling van de voedselverspilling, het delen van mobiliteit, … </a:t>
            </a:r>
            <a:endParaRPr lang="nl-BE" sz="1800">
              <a:effectLst/>
              <a:latin typeface="Times New Roman" panose="02020603050405020304" pitchFamily="18" charset="0"/>
              <a:ea typeface="Times New Roman" panose="02020603050405020304" pitchFamily="18" charset="0"/>
            </a:endParaRPr>
          </a:p>
          <a:p>
            <a:endParaRPr lang="nl-BE"/>
          </a:p>
        </p:txBody>
      </p:sp>
    </p:spTree>
    <p:extLst>
      <p:ext uri="{BB962C8B-B14F-4D97-AF65-F5344CB8AC3E}">
        <p14:creationId xmlns:p14="http://schemas.microsoft.com/office/powerpoint/2010/main" val="2343002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5E2EC4-9C43-1C97-65E8-52B87D7E0F9B}"/>
              </a:ext>
            </a:extLst>
          </p:cNvPr>
          <p:cNvSpPr>
            <a:spLocks noGrp="1"/>
          </p:cNvSpPr>
          <p:nvPr>
            <p:ph type="title"/>
          </p:nvPr>
        </p:nvSpPr>
        <p:spPr/>
        <p:txBody>
          <a:bodyPr/>
          <a:lstStyle/>
          <a:p>
            <a:r>
              <a:rPr lang="nl-BE"/>
              <a:t>Sociaal</a:t>
            </a:r>
          </a:p>
        </p:txBody>
      </p:sp>
      <p:sp>
        <p:nvSpPr>
          <p:cNvPr id="3" name="Tijdelijke aanduiding voor inhoud 2">
            <a:extLst>
              <a:ext uri="{FF2B5EF4-FFF2-40B4-BE49-F238E27FC236}">
                <a16:creationId xmlns:a16="http://schemas.microsoft.com/office/drawing/2014/main" id="{9F940E46-A36B-0F3E-6E0D-3BF018B602D1}"/>
              </a:ext>
            </a:extLst>
          </p:cNvPr>
          <p:cNvSpPr>
            <a:spLocks noGrp="1"/>
          </p:cNvSpPr>
          <p:nvPr>
            <p:ph idx="1"/>
          </p:nvPr>
        </p:nvSpPr>
        <p:spPr/>
        <p:txBody>
          <a:bodyPr/>
          <a:lstStyle/>
          <a:p>
            <a:pPr marL="0" indent="0" algn="ctr" fontAlgn="base">
              <a:buNone/>
            </a:pPr>
            <a:endParaRPr lang="nl-BE" sz="4000" b="1">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nl-BE" sz="1800" b="1">
              <a:latin typeface="Calibri" panose="020F0502020204030204" pitchFamily="34" charset="0"/>
              <a:ea typeface="Calibri" panose="020F0502020204030204" pitchFamily="34" charset="0"/>
              <a:cs typeface="Times New Roman" panose="02020603050405020304" pitchFamily="18" charset="0"/>
            </a:endParaRPr>
          </a:p>
          <a:p>
            <a:pPr fontAlgn="base"/>
            <a:r>
              <a:rPr lang="nl-BE" b="1">
                <a:effectLst/>
                <a:latin typeface="Calibri" panose="020F0502020204030204" pitchFamily="34" charset="0"/>
                <a:ea typeface="Calibri" panose="020F0502020204030204" pitchFamily="34" charset="0"/>
                <a:cs typeface="Times New Roman" panose="02020603050405020304" pitchFamily="18" charset="0"/>
              </a:rPr>
              <a:t>Impact:</a:t>
            </a:r>
            <a:r>
              <a:rPr lang="nl-BE">
                <a:effectLst/>
                <a:latin typeface="Calibri" panose="020F0502020204030204" pitchFamily="34" charset="0"/>
                <a:ea typeface="Calibri" panose="020F0502020204030204" pitchFamily="34" charset="0"/>
                <a:cs typeface="Times New Roman" panose="02020603050405020304" pitchFamily="18" charset="0"/>
              </a:rPr>
              <a:t> </a:t>
            </a:r>
            <a:r>
              <a:rPr lang="nl-BE" i="1">
                <a:effectLst/>
                <a:latin typeface="Calibri" panose="020F0502020204030204" pitchFamily="34" charset="0"/>
                <a:ea typeface="Calibri" panose="020F0502020204030204" pitchFamily="34" charset="0"/>
                <a:cs typeface="Times New Roman" panose="02020603050405020304" pitchFamily="18" charset="0"/>
              </a:rPr>
              <a:t>Tegen 2035 ervaren medewerkers hun werk als duidelijk meer werkbaarder (dan het gemiddelde in Vlaanderen). We streven ernaar dat minimaal 55% van de leraren en 58% van de medewerkers in de zorg- en welzijnssectoren hun werk als werkbaar ervaren.</a:t>
            </a:r>
            <a:r>
              <a:rPr lang="nl-BE">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BE" b="1">
                <a:effectLst/>
                <a:latin typeface="Calibri" panose="020F0502020204030204" pitchFamily="34" charset="0"/>
                <a:ea typeface="Calibri" panose="020F0502020204030204" pitchFamily="34" charset="0"/>
                <a:cs typeface="Times New Roman" panose="02020603050405020304" pitchFamily="18" charset="0"/>
              </a:rPr>
              <a:t>Impact</a:t>
            </a:r>
            <a:r>
              <a:rPr lang="nl-BE">
                <a:effectLst/>
                <a:latin typeface="Calibri" panose="020F0502020204030204" pitchFamily="34" charset="0"/>
                <a:ea typeface="Calibri" panose="020F0502020204030204" pitchFamily="34" charset="0"/>
                <a:cs typeface="Times New Roman" panose="02020603050405020304" pitchFamily="18" charset="0"/>
              </a:rPr>
              <a:t>: </a:t>
            </a:r>
            <a:r>
              <a:rPr lang="nl-BE" i="1">
                <a:effectLst/>
                <a:latin typeface="Calibri" panose="020F0502020204030204" pitchFamily="34" charset="0"/>
                <a:ea typeface="Calibri" panose="020F0502020204030204" pitchFamily="34" charset="0"/>
                <a:cs typeface="Times New Roman" panose="02020603050405020304" pitchFamily="18" charset="0"/>
              </a:rPr>
              <a:t>De </a:t>
            </a:r>
            <a:r>
              <a:rPr lang="nl-BE" i="1" err="1">
                <a:effectLst/>
                <a:latin typeface="Calibri" panose="020F0502020204030204" pitchFamily="34" charset="0"/>
                <a:ea typeface="Calibri" panose="020F0502020204030204" pitchFamily="34" charset="0"/>
                <a:cs typeface="Times New Roman" panose="02020603050405020304" pitchFamily="18" charset="0"/>
              </a:rPr>
              <a:t>Taborpartners</a:t>
            </a:r>
            <a:r>
              <a:rPr lang="nl-BE" i="1">
                <a:effectLst/>
                <a:latin typeface="Calibri" panose="020F0502020204030204" pitchFamily="34" charset="0"/>
                <a:ea typeface="Calibri" panose="020F0502020204030204" pitchFamily="34" charset="0"/>
                <a:cs typeface="Times New Roman" panose="02020603050405020304" pitchFamily="18" charset="0"/>
              </a:rPr>
              <a:t> zijn aantrekkelijke werkgevers die erin slagen om een hoog aandeel van de openstaande vacatures binnen een redelijke termijn in te vullen</a:t>
            </a:r>
            <a:r>
              <a:rPr lang="nl-BE">
                <a:effectLst/>
                <a:latin typeface="Calibri" panose="020F0502020204030204" pitchFamily="34" charset="0"/>
                <a:ea typeface="Calibri" panose="020F0502020204030204" pitchFamily="34" charset="0"/>
                <a:cs typeface="Times New Roman" panose="02020603050405020304" pitchFamily="18" charset="0"/>
              </a:rPr>
              <a:t>. </a:t>
            </a:r>
          </a:p>
          <a:p>
            <a:endParaRPr lang="nl-BE"/>
          </a:p>
        </p:txBody>
      </p:sp>
      <p:pic>
        <p:nvPicPr>
          <p:cNvPr id="4" name="Afbeelding 3" descr="Afbeelding met Lettertype, handschrift, Graphics, kalligrafie&#10;&#10;Automatisch gegenereerde beschrijving">
            <a:extLst>
              <a:ext uri="{FF2B5EF4-FFF2-40B4-BE49-F238E27FC236}">
                <a16:creationId xmlns:a16="http://schemas.microsoft.com/office/drawing/2014/main" id="{63FCD58A-1711-4794-9A03-4ED88BAD69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372" y="401796"/>
            <a:ext cx="4218940" cy="1252220"/>
          </a:xfrm>
          <a:prstGeom prst="rect">
            <a:avLst/>
          </a:prstGeom>
        </p:spPr>
      </p:pic>
    </p:spTree>
    <p:extLst>
      <p:ext uri="{BB962C8B-B14F-4D97-AF65-F5344CB8AC3E}">
        <p14:creationId xmlns:p14="http://schemas.microsoft.com/office/powerpoint/2010/main" val="239842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EB249-25C3-8469-1DAF-F5EC4A0B7379}"/>
              </a:ext>
            </a:extLst>
          </p:cNvPr>
          <p:cNvSpPr>
            <a:spLocks noGrp="1"/>
          </p:cNvSpPr>
          <p:nvPr>
            <p:ph type="title"/>
          </p:nvPr>
        </p:nvSpPr>
        <p:spPr/>
        <p:txBody>
          <a:bodyPr/>
          <a:lstStyle/>
          <a:p>
            <a:r>
              <a:rPr lang="nl-BE"/>
              <a:t>Interventies (concretisering in actieplan 2025 volgt nog)</a:t>
            </a:r>
          </a:p>
        </p:txBody>
      </p:sp>
      <p:sp>
        <p:nvSpPr>
          <p:cNvPr id="3" name="Tijdelijke aanduiding voor inhoud 2">
            <a:extLst>
              <a:ext uri="{FF2B5EF4-FFF2-40B4-BE49-F238E27FC236}">
                <a16:creationId xmlns:a16="http://schemas.microsoft.com/office/drawing/2014/main" id="{1AE78571-1DA7-4F2C-1569-CAAA99680485}"/>
              </a:ext>
            </a:extLst>
          </p:cNvPr>
          <p:cNvSpPr>
            <a:spLocks noGrp="1"/>
          </p:cNvSpPr>
          <p:nvPr>
            <p:ph idx="1"/>
          </p:nvPr>
        </p:nvSpPr>
        <p:spPr/>
        <p:txBody>
          <a:bodyPr>
            <a:normAutofit fontScale="85000" lnSpcReduction="10000"/>
          </a:bodyPr>
          <a:lstStyle/>
          <a:p>
            <a:pPr marL="342900" lvl="0" indent="-342900">
              <a:lnSpc>
                <a:spcPct val="107000"/>
              </a:lnSpc>
              <a:buFont typeface="+mj-lt"/>
              <a:buAutoNum type="arabicPeriod"/>
            </a:pPr>
            <a:r>
              <a:rPr lang="nl-BE" sz="1800">
                <a:effectLst/>
                <a:latin typeface="Calibri" panose="020F0502020204030204" pitchFamily="34" charset="0"/>
                <a:ea typeface="Times New Roman" panose="02020603050405020304" pitchFamily="18" charset="0"/>
                <a:cs typeface="Calibri" panose="020F0502020204030204" pitchFamily="34" charset="0"/>
              </a:rPr>
              <a:t>Onder </a:t>
            </a:r>
            <a:r>
              <a:rPr lang="nl-BE" sz="1800" b="1">
                <a:effectLst/>
                <a:latin typeface="Calibri" panose="020F0502020204030204" pitchFamily="34" charset="0"/>
                <a:ea typeface="Times New Roman" panose="02020603050405020304" pitchFamily="18" charset="0"/>
                <a:cs typeface="Calibri" panose="020F0502020204030204" pitchFamily="34" charset="0"/>
              </a:rPr>
              <a:t>“Breder Rekruteren” </a:t>
            </a:r>
            <a:r>
              <a:rPr lang="nl-BE" sz="1800">
                <a:effectLst/>
                <a:latin typeface="Calibri" panose="020F0502020204030204" pitchFamily="34" charset="0"/>
                <a:ea typeface="Times New Roman" panose="02020603050405020304" pitchFamily="18" charset="0"/>
                <a:cs typeface="Calibri" panose="020F0502020204030204" pitchFamily="34" charset="0"/>
              </a:rPr>
              <a:t>zijn interventies verzameld gericht op het werven van talent uit diverse bronnen, inclusief zij-instromers, jongeren, en andere doelgroepen (waaronder personen met beperking). Dit omvat het ontwerpen van trajecten voor zij-instromers (zie Duik en Boost), het aangaan van structurele samenwerkingsverbanden met hogescholen en andere actoren voor de uitwisseling van stagiairs en ontwerpen van relevante leerpaden, het creëren van inclusieve werkvloeren in samenwerking met sociale economie enz.  </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BE" sz="1800">
                <a:effectLst/>
                <a:latin typeface="Calibri" panose="020F0502020204030204" pitchFamily="34" charset="0"/>
                <a:ea typeface="Times New Roman" panose="02020603050405020304" pitchFamily="18" charset="0"/>
                <a:cs typeface="Calibri" panose="020F0502020204030204" pitchFamily="34" charset="0"/>
              </a:rPr>
              <a:t>Onder</a:t>
            </a:r>
            <a:r>
              <a:rPr lang="nl-BE" sz="1800">
                <a:effectLst/>
                <a:latin typeface="Calibri" panose="020F0502020204030204" pitchFamily="34" charset="0"/>
                <a:ea typeface="Calibri" panose="020F0502020204030204" pitchFamily="34" charset="0"/>
                <a:cs typeface="Calibri" panose="020F0502020204030204" pitchFamily="34" charset="0"/>
              </a:rPr>
              <a:t> "</a:t>
            </a:r>
            <a:r>
              <a:rPr lang="nl-BE" sz="1800" b="1">
                <a:effectLst/>
                <a:latin typeface="Calibri" panose="020F0502020204030204" pitchFamily="34" charset="0"/>
                <a:ea typeface="Times New Roman" panose="02020603050405020304" pitchFamily="18" charset="0"/>
                <a:cs typeface="Calibri" panose="020F0502020204030204" pitchFamily="34" charset="0"/>
              </a:rPr>
              <a:t>Werkbaar Werk</a:t>
            </a:r>
            <a:r>
              <a:rPr lang="nl-BE" sz="1800">
                <a:effectLst/>
                <a:latin typeface="Calibri" panose="020F0502020204030204" pitchFamily="34" charset="0"/>
                <a:ea typeface="Calibri" panose="020F0502020204030204" pitchFamily="34" charset="0"/>
                <a:cs typeface="Calibri" panose="020F0502020204030204" pitchFamily="34" charset="0"/>
              </a:rPr>
              <a:t>" </a:t>
            </a:r>
            <a:r>
              <a:rPr lang="nl-BE" sz="1800">
                <a:effectLst/>
                <a:latin typeface="Calibri" panose="020F0502020204030204" pitchFamily="34" charset="0"/>
                <a:ea typeface="Times New Roman" panose="02020603050405020304" pitchFamily="18" charset="0"/>
                <a:cs typeface="Calibri" panose="020F0502020204030204" pitchFamily="34" charset="0"/>
              </a:rPr>
              <a:t>zijn interventies gericht op het bevorderen van een werkomgeving waarin medewerkers gezond, gemotiveerd en effectief kunnen werken. Deze interventies richten zich op verschillende aspecten zoals werkdruk, emotionele belasting, ontwikkelingsmogelijkheden, werk-privébalans, en een ondersteunende werkomgeving met aandacht voor preventie. Bijzondere aandacht zal gaan naar de inhoud van werk als hoeksteen van werkbaar werk en het leer- en innovatiebeleid dat werknemers ondersteunt in processen van complexe en constante verandering. </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BE" sz="1800">
                <a:effectLst/>
                <a:latin typeface="Calibri" panose="020F0502020204030204" pitchFamily="34" charset="0"/>
                <a:ea typeface="Times New Roman" panose="02020603050405020304" pitchFamily="18" charset="0"/>
                <a:cs typeface="Calibri" panose="020F0502020204030204" pitchFamily="34" charset="0"/>
              </a:rPr>
              <a:t>Investeren in “</a:t>
            </a:r>
            <a:r>
              <a:rPr lang="nl-BE" sz="1800" b="1">
                <a:effectLst/>
                <a:latin typeface="Calibri" panose="020F0502020204030204" pitchFamily="34" charset="0"/>
                <a:ea typeface="Times New Roman" panose="02020603050405020304" pitchFamily="18" charset="0"/>
                <a:cs typeface="Calibri" panose="020F0502020204030204" pitchFamily="34" charset="0"/>
              </a:rPr>
              <a:t>Bewust en Gedeeld leiderschap</a:t>
            </a:r>
            <a:r>
              <a:rPr lang="nl-BE" sz="1800">
                <a:effectLst/>
                <a:latin typeface="Calibri" panose="020F0502020204030204" pitchFamily="34" charset="0"/>
                <a:ea typeface="Times New Roman" panose="02020603050405020304" pitchFamily="18" charset="0"/>
                <a:cs typeface="Calibri" panose="020F0502020204030204" pitchFamily="34" charset="0"/>
              </a:rPr>
              <a:t>”. Door gedeeld leiderschap te combineren met bewust leiderschap van de </a:t>
            </a:r>
            <a:r>
              <a:rPr lang="nl-BE" sz="1800" err="1">
                <a:effectLst/>
                <a:latin typeface="Calibri" panose="020F0502020204030204" pitchFamily="34" charset="0"/>
                <a:ea typeface="Times New Roman" panose="02020603050405020304" pitchFamily="18" charset="0"/>
                <a:cs typeface="Calibri" panose="020F0502020204030204" pitchFamily="34" charset="0"/>
              </a:rPr>
              <a:t>IDG's</a:t>
            </a:r>
            <a:r>
              <a:rPr lang="nl-BE" sz="1800">
                <a:effectLst/>
                <a:latin typeface="Calibri" panose="020F0502020204030204" pitchFamily="34" charset="0"/>
                <a:ea typeface="Times New Roman" panose="02020603050405020304" pitchFamily="18" charset="0"/>
                <a:cs typeface="Calibri" panose="020F0502020204030204" pitchFamily="34" charset="0"/>
              </a:rPr>
              <a:t>, ontstaat een leiderschapsstijl die niet alleen gericht is op het behalen van doelen, maar ook op het creëren van een ondersteunende en duurzame werkomgeving waarin medewerkers zich erkend en gewaardeerd voelen.</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BE" sz="1800">
                <a:effectLst/>
                <a:latin typeface="Calibri" panose="020F0502020204030204" pitchFamily="34" charset="0"/>
                <a:ea typeface="Calibri" panose="020F0502020204030204" pitchFamily="34" charset="0"/>
                <a:cs typeface="Times New Roman" panose="02020603050405020304" pitchFamily="18" charset="0"/>
              </a:rPr>
              <a:t>Om werkbaar werk te creëren en de uitdagingen van de arbeidsmarktkrapte aan te pakken, moeten we soms “</a:t>
            </a:r>
            <a:r>
              <a:rPr lang="nl-BE" sz="1800" b="1">
                <a:effectLst/>
                <a:latin typeface="Calibri" panose="020F0502020204030204" pitchFamily="34" charset="0"/>
                <a:ea typeface="Calibri" panose="020F0502020204030204" pitchFamily="34" charset="0"/>
                <a:cs typeface="Times New Roman" panose="02020603050405020304" pitchFamily="18" charset="0"/>
              </a:rPr>
              <a:t>Anders gaan Organiseren”</a:t>
            </a:r>
            <a:r>
              <a:rPr lang="nl-BE" sz="1800">
                <a:effectLst/>
                <a:latin typeface="Calibri" panose="020F0502020204030204" pitchFamily="34" charset="0"/>
                <a:ea typeface="Calibri" panose="020F0502020204030204" pitchFamily="34" charset="0"/>
                <a:cs typeface="Times New Roman" panose="02020603050405020304" pitchFamily="18" charset="0"/>
              </a:rPr>
              <a:t>. Dit betekent het volledig herdenken van hoe we werk inrichten en organiseren: hoe we kunnen digitaliseren, AI inzetten, arbeid besparen (bijvoorbeeld door zelfredzaamheid van cliënten te vergroten), werk uitbesteden, stoppen met bepaalde banen (schrap bullshit banen), sommige diensten niet meer aanbieden enz. </a:t>
            </a:r>
          </a:p>
          <a:p>
            <a:endParaRPr lang="nl-BE"/>
          </a:p>
        </p:txBody>
      </p:sp>
    </p:spTree>
    <p:extLst>
      <p:ext uri="{BB962C8B-B14F-4D97-AF65-F5344CB8AC3E}">
        <p14:creationId xmlns:p14="http://schemas.microsoft.com/office/powerpoint/2010/main" val="2895836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B7BA0-234F-8A2B-5040-C3F043480578}"/>
              </a:ext>
            </a:extLst>
          </p:cNvPr>
          <p:cNvSpPr>
            <a:spLocks noGrp="1"/>
          </p:cNvSpPr>
          <p:nvPr>
            <p:ph type="title"/>
          </p:nvPr>
        </p:nvSpPr>
        <p:spPr/>
        <p:txBody>
          <a:bodyPr/>
          <a:lstStyle/>
          <a:p>
            <a:r>
              <a:rPr lang="nl-BE" b="1" err="1">
                <a:latin typeface="Calibri" panose="020F0502020204030204" pitchFamily="34" charset="0"/>
                <a:ea typeface="Times New Roman" panose="02020603050405020304" pitchFamily="18" charset="0"/>
              </a:rPr>
              <a:t>Governance</a:t>
            </a:r>
            <a:endParaRPr lang="nl-BE"/>
          </a:p>
        </p:txBody>
      </p:sp>
      <p:sp>
        <p:nvSpPr>
          <p:cNvPr id="3" name="Tijdelijke aanduiding voor inhoud 2">
            <a:extLst>
              <a:ext uri="{FF2B5EF4-FFF2-40B4-BE49-F238E27FC236}">
                <a16:creationId xmlns:a16="http://schemas.microsoft.com/office/drawing/2014/main" id="{7F3206B1-DC79-E85B-616E-4D78DA450A78}"/>
              </a:ext>
            </a:extLst>
          </p:cNvPr>
          <p:cNvSpPr>
            <a:spLocks noGrp="1"/>
          </p:cNvSpPr>
          <p:nvPr>
            <p:ph idx="1"/>
          </p:nvPr>
        </p:nvSpPr>
        <p:spPr/>
        <p:txBody>
          <a:bodyPr/>
          <a:lstStyle/>
          <a:p>
            <a:pPr marL="0" indent="0" algn="ctr">
              <a:buNone/>
            </a:pPr>
            <a:endParaRPr lang="nl-BE" sz="2400" b="1">
              <a:effectLst/>
              <a:latin typeface="Calibri" panose="020F0502020204030204" pitchFamily="34" charset="0"/>
              <a:ea typeface="Times New Roman" panose="02020603050405020304" pitchFamily="18" charset="0"/>
            </a:endParaRPr>
          </a:p>
          <a:p>
            <a:endParaRPr lang="nl-BE" sz="1800" b="1">
              <a:latin typeface="Calibri" panose="020F0502020204030204" pitchFamily="34" charset="0"/>
              <a:ea typeface="Times New Roman" panose="02020603050405020304" pitchFamily="18" charset="0"/>
            </a:endParaRPr>
          </a:p>
          <a:p>
            <a:r>
              <a:rPr lang="nl-BE" sz="1800" b="1">
                <a:effectLst/>
                <a:latin typeface="Calibri" panose="020F0502020204030204" pitchFamily="34" charset="0"/>
                <a:ea typeface="Times New Roman" panose="02020603050405020304" pitchFamily="18" charset="0"/>
              </a:rPr>
              <a:t>Impact</a:t>
            </a:r>
            <a:r>
              <a:rPr lang="nl-BE" sz="1800" i="1">
                <a:effectLst/>
                <a:latin typeface="Calibri" panose="020F0502020204030204" pitchFamily="34" charset="0"/>
                <a:ea typeface="Times New Roman" panose="02020603050405020304" pitchFamily="18" charset="0"/>
              </a:rPr>
              <a:t>: Tegen 2035 heeft de ontwikkeling van een sterk netwerk van bestuurders en directies geleid tot hechtere samenwerking en meer kennisuitwisseling. Zij voelen zich gesterkt om een vooruitziend beleid te voeren. De inzichten op het vlak van organisatie- en medewerkersbeleid stellen partners in staat veerkrachtige organisaties op te bouwen die, trouw blijvend aan hun maatschappelijke missie, effectief inspelen op de maatschappelijke uitdagingen.</a:t>
            </a:r>
            <a:endParaRPr lang="nl-BE" sz="1800">
              <a:effectLst/>
              <a:latin typeface="Times New Roman" panose="02020603050405020304" pitchFamily="18" charset="0"/>
              <a:ea typeface="Times New Roman" panose="02020603050405020304" pitchFamily="18" charset="0"/>
            </a:endParaRPr>
          </a:p>
          <a:p>
            <a:pPr marL="457200"/>
            <a:endParaRPr lang="nl-BE" sz="1800">
              <a:effectLst/>
              <a:latin typeface="Times New Roman" panose="02020603050405020304" pitchFamily="18" charset="0"/>
              <a:ea typeface="Times New Roman" panose="02020603050405020304" pitchFamily="18" charset="0"/>
            </a:endParaRPr>
          </a:p>
          <a:p>
            <a:r>
              <a:rPr lang="nl-BE" sz="1800" b="1">
                <a:effectLst/>
                <a:latin typeface="Calibri" panose="020F0502020204030204" pitchFamily="34" charset="0"/>
                <a:ea typeface="Times New Roman" panose="02020603050405020304" pitchFamily="18" charset="0"/>
              </a:rPr>
              <a:t>Impact</a:t>
            </a:r>
            <a:r>
              <a:rPr lang="nl-BE" sz="1800" i="1">
                <a:effectLst/>
                <a:latin typeface="Calibri" panose="020F0502020204030204" pitchFamily="34" charset="0"/>
                <a:ea typeface="Times New Roman" panose="02020603050405020304" pitchFamily="18" charset="0"/>
              </a:rPr>
              <a:t>: Tegen 2035 hebben partners een diepgaander inzicht ontwikkeld in financieel beheer en sociaal ondernemerschap. Ze zijn efficiënt en effectief georganiseerd in brede </a:t>
            </a:r>
            <a:r>
              <a:rPr lang="nl-BE" sz="1800" i="1" err="1">
                <a:effectLst/>
                <a:latin typeface="Calibri" panose="020F0502020204030204" pitchFamily="34" charset="0"/>
                <a:ea typeface="Times New Roman" panose="02020603050405020304" pitchFamily="18" charset="0"/>
              </a:rPr>
              <a:t>samenwerkings-verbanden</a:t>
            </a:r>
            <a:r>
              <a:rPr lang="nl-BE" sz="1800" i="1">
                <a:effectLst/>
                <a:latin typeface="Calibri" panose="020F0502020204030204" pitchFamily="34" charset="0"/>
                <a:ea typeface="Times New Roman" panose="02020603050405020304" pitchFamily="18" charset="0"/>
              </a:rPr>
              <a:t> en zijn, waar nodig, minder afhankelijk van eenzijdige financieringsbronnen</a:t>
            </a:r>
            <a:r>
              <a:rPr lang="nl-BE" sz="1800">
                <a:effectLst/>
                <a:latin typeface="Calibri" panose="020F0502020204030204" pitchFamily="34" charset="0"/>
                <a:ea typeface="Times New Roman" panose="02020603050405020304" pitchFamily="18" charset="0"/>
              </a:rPr>
              <a:t>.</a:t>
            </a:r>
            <a:endParaRPr lang="nl-BE" sz="1800">
              <a:effectLst/>
              <a:latin typeface="Times New Roman" panose="02020603050405020304" pitchFamily="18" charset="0"/>
              <a:ea typeface="Times New Roman" panose="02020603050405020304" pitchFamily="18" charset="0"/>
            </a:endParaRPr>
          </a:p>
          <a:p>
            <a:endParaRPr lang="nl-BE"/>
          </a:p>
        </p:txBody>
      </p:sp>
      <p:pic>
        <p:nvPicPr>
          <p:cNvPr id="4" name="Afbeelding 3" descr="Afbeelding met Lettertype, handschrift, Graphics, kalligrafie&#10;&#10;Automatisch gegenereerde beschrijving">
            <a:extLst>
              <a:ext uri="{FF2B5EF4-FFF2-40B4-BE49-F238E27FC236}">
                <a16:creationId xmlns:a16="http://schemas.microsoft.com/office/drawing/2014/main" id="{63FCD58A-1711-4794-9A03-4ED88BAD69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856" y="365125"/>
            <a:ext cx="4218940" cy="1252220"/>
          </a:xfrm>
          <a:prstGeom prst="rect">
            <a:avLst/>
          </a:prstGeom>
        </p:spPr>
      </p:pic>
    </p:spTree>
    <p:extLst>
      <p:ext uri="{BB962C8B-B14F-4D97-AF65-F5344CB8AC3E}">
        <p14:creationId xmlns:p14="http://schemas.microsoft.com/office/powerpoint/2010/main" val="773186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DDE29-F3C1-35CE-A7B7-66A9BD78F5ED}"/>
              </a:ext>
            </a:extLst>
          </p:cNvPr>
          <p:cNvSpPr>
            <a:spLocks noGrp="1"/>
          </p:cNvSpPr>
          <p:nvPr>
            <p:ph type="title"/>
          </p:nvPr>
        </p:nvSpPr>
        <p:spPr/>
        <p:txBody>
          <a:bodyPr/>
          <a:lstStyle/>
          <a:p>
            <a:r>
              <a:rPr lang="nl-BE"/>
              <a:t>Interventies</a:t>
            </a:r>
          </a:p>
        </p:txBody>
      </p:sp>
      <p:sp>
        <p:nvSpPr>
          <p:cNvPr id="3" name="Tijdelijke aanduiding voor inhoud 2">
            <a:extLst>
              <a:ext uri="{FF2B5EF4-FFF2-40B4-BE49-F238E27FC236}">
                <a16:creationId xmlns:a16="http://schemas.microsoft.com/office/drawing/2014/main" id="{06E54748-41D5-F4B0-3485-A316097C86F9}"/>
              </a:ext>
            </a:extLst>
          </p:cNvPr>
          <p:cNvSpPr>
            <a:spLocks noGrp="1"/>
          </p:cNvSpPr>
          <p:nvPr>
            <p:ph idx="1"/>
          </p:nvPr>
        </p:nvSpPr>
        <p:spPr/>
        <p:txBody>
          <a:bodyPr>
            <a:normAutofit fontScale="92500" lnSpcReduction="10000"/>
          </a:bodyPr>
          <a:lstStyle/>
          <a:p>
            <a:pPr marL="342900" lvl="0" indent="-342900">
              <a:lnSpc>
                <a:spcPct val="107000"/>
              </a:lnSpc>
              <a:buFont typeface="+mj-lt"/>
              <a:buAutoNum type="arabicPeriod"/>
            </a:pPr>
            <a:r>
              <a:rPr lang="nl-BE" sz="1800">
                <a:effectLst/>
                <a:latin typeface="Calibri" panose="020F0502020204030204" pitchFamily="34" charset="0"/>
                <a:ea typeface="Calibri" panose="020F0502020204030204" pitchFamily="34" charset="0"/>
                <a:cs typeface="Times New Roman" panose="02020603050405020304" pitchFamily="18" charset="0"/>
              </a:rPr>
              <a:t>Het ondersteunen van organisaties bij het optimaliseren van hun </a:t>
            </a:r>
            <a:r>
              <a:rPr lang="nl-BE" sz="1800" b="1">
                <a:effectLst/>
                <a:latin typeface="Calibri" panose="020F0502020204030204" pitchFamily="34" charset="0"/>
                <a:ea typeface="Calibri" panose="020F0502020204030204" pitchFamily="34" charset="0"/>
                <a:cs typeface="Times New Roman" panose="02020603050405020304" pitchFamily="18" charset="0"/>
              </a:rPr>
              <a:t>financieel beheer en het verder ontwikkelen van sociaal ondernemerschap</a:t>
            </a:r>
            <a:r>
              <a:rPr lang="nl-BE" sz="1800">
                <a:effectLst/>
                <a:latin typeface="Calibri" panose="020F0502020204030204" pitchFamily="34" charset="0"/>
                <a:ea typeface="Calibri" panose="020F0502020204030204" pitchFamily="34" charset="0"/>
                <a:cs typeface="Times New Roman" panose="02020603050405020304" pitchFamily="18" charset="0"/>
              </a:rPr>
              <a:t>. Dit gebeurt door ondersteuning te bieden bij het identificeren en aanboren van diverse financieringsbronnen, zoals subsidies, partnerschappen, en sociale investeringen. Deze interventie is gericht op het bevorderen van financiële stabiliteit, het verminderen van afhankelijkheid van eenzijdige financiering, en het vergroten van de impact van hun sociale missie.</a:t>
            </a:r>
          </a:p>
          <a:p>
            <a:pPr marL="342900" lvl="0" indent="-342900">
              <a:lnSpc>
                <a:spcPct val="107000"/>
              </a:lnSpc>
              <a:buFont typeface="+mj-lt"/>
              <a:buAutoNum type="arabicPeriod"/>
            </a:pPr>
            <a:r>
              <a:rPr lang="nl-BE" sz="1800">
                <a:effectLst/>
                <a:latin typeface="Calibri" panose="020F0502020204030204" pitchFamily="34" charset="0"/>
                <a:ea typeface="Times New Roman" panose="02020603050405020304" pitchFamily="18" charset="0"/>
                <a:cs typeface="Calibri" panose="020F0502020204030204" pitchFamily="34" charset="0"/>
              </a:rPr>
              <a:t>Het versterken van organisaties in hun </a:t>
            </a:r>
            <a:r>
              <a:rPr lang="nl-BE" sz="1800" b="1">
                <a:effectLst/>
                <a:latin typeface="Calibri" panose="020F0502020204030204" pitchFamily="34" charset="0"/>
                <a:ea typeface="Times New Roman" panose="02020603050405020304" pitchFamily="18" charset="0"/>
                <a:cs typeface="Calibri" panose="020F0502020204030204" pitchFamily="34" charset="0"/>
              </a:rPr>
              <a:t>organisatie- en medewerkersbeleid</a:t>
            </a:r>
            <a:r>
              <a:rPr lang="nl-BE" sz="1800">
                <a:effectLst/>
                <a:latin typeface="Calibri" panose="020F0502020204030204" pitchFamily="34" charset="0"/>
                <a:ea typeface="Times New Roman" panose="02020603050405020304" pitchFamily="18" charset="0"/>
                <a:cs typeface="Calibri" panose="020F0502020204030204" pitchFamily="34" charset="0"/>
              </a:rPr>
              <a:t>. Dit omvat het ontwikkelen van een wervende missie, het kiezen voor veerkrachtige organisatiestructuren, het investeren in leiderschap, de ontwikkeling van teams en het voeren van een sterk, op ABCD gebaseerd medewerkersbeleid. Hierdoor worden organisaties beter in staat gesteld om effectief in te spelen op maatschappelijke uitdagingen en hun missie waar te maken.</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BE" sz="1800">
                <a:effectLst/>
                <a:latin typeface="Calibri" panose="020F0502020204030204" pitchFamily="34" charset="0"/>
                <a:ea typeface="Times New Roman" panose="02020603050405020304" pitchFamily="18" charset="0"/>
                <a:cs typeface="Calibri" panose="020F0502020204030204" pitchFamily="34" charset="0"/>
              </a:rPr>
              <a:t>Het ondersteunen van </a:t>
            </a:r>
            <a:r>
              <a:rPr lang="nl-BE" sz="1800" b="1">
                <a:effectLst/>
                <a:latin typeface="Calibri" panose="020F0502020204030204" pitchFamily="34" charset="0"/>
                <a:ea typeface="Times New Roman" panose="02020603050405020304" pitchFamily="18" charset="0"/>
                <a:cs typeface="Calibri" panose="020F0502020204030204" pitchFamily="34" charset="0"/>
              </a:rPr>
              <a:t>strategisch leiderschap, deugdelijk en vooruitziend bestuur</a:t>
            </a:r>
            <a:r>
              <a:rPr lang="nl-BE" sz="1800">
                <a:effectLst/>
                <a:latin typeface="Calibri" panose="020F0502020204030204" pitchFamily="34" charset="0"/>
                <a:ea typeface="Times New Roman" panose="02020603050405020304" pitchFamily="18" charset="0"/>
                <a:cs typeface="Calibri" panose="020F0502020204030204" pitchFamily="34" charset="0"/>
              </a:rPr>
              <a:t> binnen organisaties. Dit zorgt ervoor dat besturen zich gesterkt voelen om het proactief in te spelen op veranderingen in de omgeving, hun maatschappelijke opdracht effectief te sturen, en bij te dragen aan een toekomstbestendige organisatie. </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BE" sz="1800">
                <a:effectLst/>
                <a:latin typeface="Calibri" panose="020F0502020204030204" pitchFamily="34" charset="0"/>
                <a:ea typeface="Calibri" panose="020F0502020204030204" pitchFamily="34" charset="0"/>
                <a:cs typeface="Times New Roman" panose="02020603050405020304" pitchFamily="18" charset="0"/>
              </a:rPr>
              <a:t> </a:t>
            </a:r>
          </a:p>
          <a:p>
            <a:endParaRPr lang="nl-BE"/>
          </a:p>
        </p:txBody>
      </p:sp>
    </p:spTree>
    <p:extLst>
      <p:ext uri="{BB962C8B-B14F-4D97-AF65-F5344CB8AC3E}">
        <p14:creationId xmlns:p14="http://schemas.microsoft.com/office/powerpoint/2010/main" val="4043090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tekst, diagram, Lettertype, lijn&#10;&#10;Automatisch gegenereerde beschrijving">
            <a:extLst>
              <a:ext uri="{FF2B5EF4-FFF2-40B4-BE49-F238E27FC236}">
                <a16:creationId xmlns:a16="http://schemas.microsoft.com/office/drawing/2014/main" id="{A3E7791A-EE2D-4E37-89C0-71A7871541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77" r="1501"/>
          <a:stretch/>
        </p:blipFill>
        <p:spPr>
          <a:xfrm>
            <a:off x="0" y="1328095"/>
            <a:ext cx="12192000" cy="4575400"/>
          </a:xfrm>
        </p:spPr>
      </p:pic>
      <p:pic>
        <p:nvPicPr>
          <p:cNvPr id="3" name="Afbeelding 2" descr="Afbeelding met schets, tekening, kunst, ontwerp&#10;&#10;Automatisch gegenereerde beschrijving">
            <a:extLst>
              <a:ext uri="{FF2B5EF4-FFF2-40B4-BE49-F238E27FC236}">
                <a16:creationId xmlns:a16="http://schemas.microsoft.com/office/drawing/2014/main" id="{DA800C34-432F-4063-ABD0-D176CFFAE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721" y="0"/>
            <a:ext cx="3173646" cy="1823531"/>
          </a:xfrm>
          <a:prstGeom prst="rect">
            <a:avLst/>
          </a:prstGeom>
        </p:spPr>
      </p:pic>
    </p:spTree>
    <p:extLst>
      <p:ext uri="{BB962C8B-B14F-4D97-AF65-F5344CB8AC3E}">
        <p14:creationId xmlns:p14="http://schemas.microsoft.com/office/powerpoint/2010/main" val="1069057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0C5F1-DC6B-803C-EB90-88C389B73E94}"/>
              </a:ext>
            </a:extLst>
          </p:cNvPr>
          <p:cNvSpPr>
            <a:spLocks noGrp="1"/>
          </p:cNvSpPr>
          <p:nvPr>
            <p:ph type="title"/>
          </p:nvPr>
        </p:nvSpPr>
        <p:spPr/>
        <p:txBody>
          <a:bodyPr/>
          <a:lstStyle/>
          <a:p>
            <a:r>
              <a:rPr lang="nl-BE"/>
              <a:t>Acties 2025</a:t>
            </a:r>
          </a:p>
        </p:txBody>
      </p:sp>
      <p:sp>
        <p:nvSpPr>
          <p:cNvPr id="3" name="Tijdelijke aanduiding voor inhoud 2">
            <a:extLst>
              <a:ext uri="{FF2B5EF4-FFF2-40B4-BE49-F238E27FC236}">
                <a16:creationId xmlns:a16="http://schemas.microsoft.com/office/drawing/2014/main" id="{9F1B89E1-CC02-5E2A-07C7-699DF81DDFBD}"/>
              </a:ext>
            </a:extLst>
          </p:cNvPr>
          <p:cNvSpPr>
            <a:spLocks noGrp="1"/>
          </p:cNvSpPr>
          <p:nvPr>
            <p:ph idx="1"/>
          </p:nvPr>
        </p:nvSpPr>
        <p:spPr/>
        <p:txBody>
          <a:bodyPr>
            <a:normAutofit/>
          </a:bodyPr>
          <a:lstStyle/>
          <a:p>
            <a:pPr marL="342900" lvl="0" indent="-342900">
              <a:buFont typeface="+mj-lt"/>
              <a:buAutoNum type="arabicPeriod"/>
            </a:pPr>
            <a:r>
              <a:rPr lang="nl-BE" sz="1800" u="none" strike="noStrike" dirty="0">
                <a:effectLst/>
                <a:latin typeface="Calibri" panose="020F0502020204030204" pitchFamily="34" charset="0"/>
                <a:ea typeface="Times New Roman" panose="02020603050405020304" pitchFamily="18" charset="0"/>
              </a:rPr>
              <a:t>In 2025 worden in het voor- en najaar kennismakings- en introductiemomenten georganiseerd voor nieuwe bestuurders. Tijdens deze sessies worden de Taborgroep, haar missie, visie, waarden en dienstverlening voorgesteld, en wordt er gepeild naar de specifieke behoeften en verwachtingen van de bestuurders. Deze momenten worden uitgebreid tot een volledig introductie- en trainingsprogramma dat niet alleen gericht is op het voorstellen van de Taborgroep, maar ook op het aanbieden van basisvaardigheden in strategisch leiderschap en bestuur.</a:t>
            </a:r>
            <a:endParaRPr lang="nl-BE" sz="1800" u="none" strike="noStrike"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nl-BE" sz="1800" u="none" strike="noStrike" dirty="0">
                <a:effectLst/>
                <a:latin typeface="Calibri" panose="020F0502020204030204" pitchFamily="34" charset="0"/>
                <a:ea typeface="Times New Roman" panose="02020603050405020304" pitchFamily="18" charset="0"/>
              </a:rPr>
              <a:t>In het najaar van 2025 wordt een bevraging gestart om besturen uit te nodigen te reflecteren op enkele belangrijke thema's. Dit is een kans om te ontdekken in hoeverre ze zich voldoende voorbereid voelen en waar ze behoefte hebben aan kennis- en ervaringsuitwisseling met andere bestuurders en/of experts. Op basis van de uitkomsten wordt een vervolgprogramma ontwikkeld met concrete acties die inspelen op de behoeften van de besturen.</a:t>
            </a:r>
            <a:r>
              <a:rPr lang="nl-BE" sz="180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800" u="none" strike="noStrike"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nl-BE" sz="1800" u="none" strike="noStrike" dirty="0">
                <a:effectLst/>
                <a:latin typeface="Calibri" panose="020F0502020204030204" pitchFamily="34" charset="0"/>
                <a:ea typeface="Times New Roman" panose="02020603050405020304" pitchFamily="18" charset="0"/>
                <a:cs typeface="Times New Roman" panose="02020603050405020304" pitchFamily="18" charset="0"/>
              </a:rPr>
              <a:t>In 2025 zal een tweedaagse leiderschapsprogramma voor alle directies worden georganiseerd. Dit programma biedt inspiratie rond innovatieve arbeidsorganisaties en nieuwe praktijken in medewerkersbeleid, gebaseerd op ABCD-principes. Directies krijgen daarbij de ruimte om zelf te ontdekken waar de kansen en uitdagingen binnen hun organisatie liggen, zodat ze beter voorbereid zijn op strategische en toekomstgerichte beslissingen.</a:t>
            </a:r>
            <a:endParaRPr lang="nl-BE" sz="1800" u="none" strike="noStrike" dirty="0">
              <a:effectLst/>
              <a:latin typeface="Times New Roman" panose="02020603050405020304" pitchFamily="18" charset="0"/>
              <a:ea typeface="Times New Roman" panose="02020603050405020304" pitchFamily="18" charset="0"/>
            </a:endParaRPr>
          </a:p>
          <a:p>
            <a:endParaRPr lang="nl-BE" dirty="0"/>
          </a:p>
        </p:txBody>
      </p:sp>
    </p:spTree>
    <p:extLst>
      <p:ext uri="{BB962C8B-B14F-4D97-AF65-F5344CB8AC3E}">
        <p14:creationId xmlns:p14="http://schemas.microsoft.com/office/powerpoint/2010/main" val="3860594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112C2-EB1D-4634-D161-B57EA11461E3}"/>
              </a:ext>
            </a:extLst>
          </p:cNvPr>
          <p:cNvSpPr>
            <a:spLocks noGrp="1"/>
          </p:cNvSpPr>
          <p:nvPr>
            <p:ph type="title"/>
          </p:nvPr>
        </p:nvSpPr>
        <p:spPr/>
        <p:txBody>
          <a:bodyPr/>
          <a:lstStyle/>
          <a:p>
            <a:r>
              <a:rPr lang="nl-BE"/>
              <a:t>+Innovatie op het kernproces</a:t>
            </a:r>
            <a:br>
              <a:rPr lang="nl-BE"/>
            </a:br>
            <a:endParaRPr lang="nl-BE"/>
          </a:p>
        </p:txBody>
      </p:sp>
      <p:sp>
        <p:nvSpPr>
          <p:cNvPr id="3" name="Tijdelijke aanduiding voor inhoud 2">
            <a:extLst>
              <a:ext uri="{FF2B5EF4-FFF2-40B4-BE49-F238E27FC236}">
                <a16:creationId xmlns:a16="http://schemas.microsoft.com/office/drawing/2014/main" id="{F2856159-0DA8-BB0C-9A38-9A32ADABCC4C}"/>
              </a:ext>
            </a:extLst>
          </p:cNvPr>
          <p:cNvSpPr>
            <a:spLocks noGrp="1"/>
          </p:cNvSpPr>
          <p:nvPr>
            <p:ph idx="1"/>
          </p:nvPr>
        </p:nvSpPr>
        <p:spPr/>
        <p:txBody>
          <a:bodyPr>
            <a:normAutofit fontScale="92500" lnSpcReduction="10000"/>
          </a:bodyPr>
          <a:lstStyle/>
          <a:p>
            <a:pPr marL="0" indent="0">
              <a:buNone/>
            </a:pPr>
            <a:r>
              <a:rPr lang="nl-BE" sz="1800" i="1" dirty="0">
                <a:effectLst/>
                <a:latin typeface="Calibri" panose="020F0502020204030204" pitchFamily="34" charset="0"/>
                <a:ea typeface="Times New Roman" panose="02020603050405020304" pitchFamily="18" charset="0"/>
              </a:rPr>
              <a:t>Impact: Via vernieuwde samenwerkingsverbanden innovatieve zorg- en onderwijsconcepten te ontwikkelen en te implementeren en zodoende de levenskwaliteit en ontwikkelingskansen van cliënten, bewoners en leerlingen te verbeteren. De vernieuwde concepten zijn een inspiratiebron voor de rest van Vlaanderen. Er wordt gestreefd naar verbeterde welzijns- en onderwijsresultaten én een verhoogde werkbaarheid voor medewerkers. De actie is geslaagd als één tot twee interventies (zie voorbeelden onder) succesvol geïmplementeerd werden.</a:t>
            </a:r>
            <a:r>
              <a:rPr lang="nl-BE" sz="1800" dirty="0">
                <a:effectLst/>
                <a:latin typeface="Calibri" panose="020F0502020204030204" pitchFamily="34" charset="0"/>
                <a:ea typeface="Times New Roman" panose="02020603050405020304" pitchFamily="18" charset="0"/>
              </a:rPr>
              <a:t>  </a:t>
            </a:r>
          </a:p>
          <a:p>
            <a:pPr marL="0" indent="0">
              <a:buNone/>
            </a:pPr>
            <a:r>
              <a:rPr lang="nl-BE" sz="1800" b="1" dirty="0">
                <a:effectLst/>
                <a:latin typeface="Times New Roman" panose="02020603050405020304" pitchFamily="18" charset="0"/>
                <a:ea typeface="Times New Roman" panose="02020603050405020304" pitchFamily="18" charset="0"/>
              </a:rPr>
              <a:t>Interventies</a:t>
            </a:r>
          </a:p>
          <a:p>
            <a:pPr marL="342900" lvl="0" indent="-342900" fontAlgn="base">
              <a:buFont typeface="+mj-lt"/>
              <a:buAutoNum type="arabicPeriod"/>
            </a:pPr>
            <a:r>
              <a:rPr lang="nl-BE" sz="1800" b="1" dirty="0">
                <a:effectLst/>
                <a:latin typeface="Calibri" panose="020F0502020204030204" pitchFamily="34" charset="0"/>
                <a:ea typeface="Times New Roman" panose="02020603050405020304" pitchFamily="18" charset="0"/>
              </a:rPr>
              <a:t>Ontwerp en Testen van Nieuwe prototypes</a:t>
            </a:r>
            <a:r>
              <a:rPr lang="nl-BE" sz="1800" dirty="0">
                <a:effectLst/>
                <a:latin typeface="Calibri" panose="020F0502020204030204" pitchFamily="34" charset="0"/>
                <a:ea typeface="Times New Roman" panose="02020603050405020304" pitchFamily="18" charset="0"/>
              </a:rPr>
              <a:t>: We ontwikkelen prototypes voor geïntegreerde zorg en inclusief onderwijs, die worden getest in een gecontroleerde omgeving om te evalueren welke elementen het meest effectief zijn. </a:t>
            </a:r>
            <a:endParaRPr lang="nl-BE" sz="18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pPr>
            <a:r>
              <a:rPr lang="nl-BE" sz="1800" b="1" dirty="0">
                <a:effectLst/>
                <a:latin typeface="Calibri" panose="020F0502020204030204" pitchFamily="34" charset="0"/>
                <a:ea typeface="Times New Roman" panose="02020603050405020304" pitchFamily="18" charset="0"/>
              </a:rPr>
              <a:t>Opzetten van samenwerkingsverbanden en Ecosystemen</a:t>
            </a:r>
            <a:r>
              <a:rPr lang="nl-BE" sz="1800" dirty="0">
                <a:effectLst/>
                <a:latin typeface="Calibri" panose="020F0502020204030204" pitchFamily="34" charset="0"/>
                <a:ea typeface="Times New Roman" panose="02020603050405020304" pitchFamily="18" charset="0"/>
              </a:rPr>
              <a:t>: We initiëren nieuwe samenwerkingsverbanden en bouwen (regionale) ecosystemen op door partnerschappen aan te gaan met onderwijsinstellingen, zorgorganisaties, lokale overheden en andere relevante stakeholders. Deze samenwerking stelt ons in staat om gezamenlijke maatschappelijke uitdagingen –het ontwerpen en testen van nieuwe prototypes- aan te pakken.  </a:t>
            </a:r>
            <a:endParaRPr lang="nl-BE" sz="18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pPr>
            <a:r>
              <a:rPr lang="nl-BE" sz="1800" b="1" dirty="0">
                <a:effectLst/>
                <a:latin typeface="Calibri" panose="020F0502020204030204" pitchFamily="34" charset="0"/>
                <a:ea typeface="Times New Roman" panose="02020603050405020304" pitchFamily="18" charset="0"/>
              </a:rPr>
              <a:t>Inzetten om impact evaluatie</a:t>
            </a:r>
            <a:r>
              <a:rPr lang="nl-BE" sz="1800" dirty="0">
                <a:effectLst/>
                <a:latin typeface="Calibri" panose="020F0502020204030204" pitchFamily="34" charset="0"/>
                <a:ea typeface="Times New Roman" panose="02020603050405020304" pitchFamily="18" charset="0"/>
              </a:rPr>
              <a:t>: We passen de "</a:t>
            </a:r>
            <a:r>
              <a:rPr lang="nl-BE" sz="1800" dirty="0" err="1">
                <a:effectLst/>
                <a:latin typeface="Calibri" panose="020F0502020204030204" pitchFamily="34" charset="0"/>
                <a:ea typeface="Times New Roman" panose="02020603050405020304" pitchFamily="18" charset="0"/>
              </a:rPr>
              <a:t>Theory</a:t>
            </a:r>
            <a:r>
              <a:rPr lang="nl-BE" sz="1800" dirty="0">
                <a:effectLst/>
                <a:latin typeface="Calibri" panose="020F0502020204030204" pitchFamily="34" charset="0"/>
                <a:ea typeface="Times New Roman" panose="02020603050405020304" pitchFamily="18" charset="0"/>
              </a:rPr>
              <a:t> of Change" toe door regelmatig de voortgang en impact van prototypes en samenwerkingsverbanden te evalueren. Dit omvat het analyseren van de input, output, en </a:t>
            </a:r>
            <a:r>
              <a:rPr lang="nl-BE" sz="1800" dirty="0" err="1">
                <a:effectLst/>
                <a:latin typeface="Calibri" panose="020F0502020204030204" pitchFamily="34" charset="0"/>
                <a:ea typeface="Times New Roman" panose="02020603050405020304" pitchFamily="18" charset="0"/>
              </a:rPr>
              <a:t>outcome</a:t>
            </a:r>
            <a:r>
              <a:rPr lang="nl-BE" sz="1800" dirty="0">
                <a:effectLst/>
                <a:latin typeface="Calibri" panose="020F0502020204030204" pitchFamily="34" charset="0"/>
                <a:ea typeface="Times New Roman" panose="02020603050405020304" pitchFamily="18" charset="0"/>
              </a:rPr>
              <a:t> van de interventies om te bepalen welke elementen succesvol zijn en welke aanpassingen nodig zijn. De concepten worden op basis van deze evaluaties verfijnd en opgeschaald. </a:t>
            </a:r>
            <a:endParaRPr lang="nl-BE" sz="1800" dirty="0">
              <a:effectLst/>
              <a:latin typeface="Times New Roman" panose="02020603050405020304" pitchFamily="18" charset="0"/>
              <a:ea typeface="Times New Roman" panose="02020603050405020304" pitchFamily="18" charset="0"/>
            </a:endParaRPr>
          </a:p>
          <a:p>
            <a:endParaRPr lang="nl-BE" dirty="0"/>
          </a:p>
        </p:txBody>
      </p:sp>
      <p:pic>
        <p:nvPicPr>
          <p:cNvPr id="4" name="Afbeelding 3" descr="Afbeelding met Lettertype, handschrift, Graphics, kalligrafie&#10;&#10;Automatisch gegenereerde beschrijving">
            <a:extLst>
              <a:ext uri="{FF2B5EF4-FFF2-40B4-BE49-F238E27FC236}">
                <a16:creationId xmlns:a16="http://schemas.microsoft.com/office/drawing/2014/main" id="{63FCD58A-1711-4794-9A03-4ED88BAD69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6676" y="134428"/>
            <a:ext cx="4218940" cy="1252220"/>
          </a:xfrm>
          <a:prstGeom prst="rect">
            <a:avLst/>
          </a:prstGeom>
        </p:spPr>
      </p:pic>
    </p:spTree>
    <p:extLst>
      <p:ext uri="{BB962C8B-B14F-4D97-AF65-F5344CB8AC3E}">
        <p14:creationId xmlns:p14="http://schemas.microsoft.com/office/powerpoint/2010/main" val="3502748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FF50A-6BB1-B9FE-0393-AB692B656E5D}"/>
              </a:ext>
            </a:extLst>
          </p:cNvPr>
          <p:cNvSpPr>
            <a:spLocks noGrp="1"/>
          </p:cNvSpPr>
          <p:nvPr>
            <p:ph type="title"/>
          </p:nvPr>
        </p:nvSpPr>
        <p:spPr/>
        <p:txBody>
          <a:bodyPr/>
          <a:lstStyle/>
          <a:p>
            <a:r>
              <a:rPr lang="nl-BE"/>
              <a:t>Enkele voorbeelden</a:t>
            </a:r>
          </a:p>
        </p:txBody>
      </p:sp>
      <p:sp>
        <p:nvSpPr>
          <p:cNvPr id="3" name="Tijdelijke aanduiding voor inhoud 2">
            <a:extLst>
              <a:ext uri="{FF2B5EF4-FFF2-40B4-BE49-F238E27FC236}">
                <a16:creationId xmlns:a16="http://schemas.microsoft.com/office/drawing/2014/main" id="{01393A2A-3249-0855-6D22-C28302B38EA7}"/>
              </a:ext>
            </a:extLst>
          </p:cNvPr>
          <p:cNvSpPr>
            <a:spLocks noGrp="1"/>
          </p:cNvSpPr>
          <p:nvPr>
            <p:ph idx="1"/>
          </p:nvPr>
        </p:nvSpPr>
        <p:spPr/>
        <p:txBody>
          <a:bodyPr>
            <a:normAutofit fontScale="92500" lnSpcReduction="20000"/>
          </a:bodyPr>
          <a:lstStyle/>
          <a:p>
            <a:pPr marL="342900" lvl="0" indent="-342900" fontAlgn="base">
              <a:buFont typeface="Wingdings" panose="05000000000000000000" pitchFamily="2" charset="2"/>
              <a:buChar char=""/>
            </a:pPr>
            <a:r>
              <a:rPr lang="nl-BE" sz="1800" b="1" dirty="0">
                <a:effectLst/>
                <a:latin typeface="Calibri" panose="020F0502020204030204" pitchFamily="34" charset="0"/>
                <a:ea typeface="Times New Roman" panose="02020603050405020304" pitchFamily="18" charset="0"/>
              </a:rPr>
              <a:t>Inclusief Onderwijs</a:t>
            </a:r>
            <a:r>
              <a:rPr lang="nl-BE" sz="1800" dirty="0">
                <a:effectLst/>
                <a:latin typeface="Calibri" panose="020F0502020204030204" pitchFamily="34" charset="0"/>
                <a:ea typeface="Times New Roman" panose="02020603050405020304" pitchFamily="18" charset="0"/>
              </a:rPr>
              <a:t>: Creëren van leeromgevingen waarin leerlingen (met specifieke onderwijsbehoeften, met of zonder handicap) samen les volgen. </a:t>
            </a:r>
            <a:endParaRPr lang="nl-BE"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nl-BE" sz="1800" b="1" dirty="0">
                <a:effectLst/>
                <a:latin typeface="Calibri" panose="020F0502020204030204" pitchFamily="34" charset="0"/>
                <a:ea typeface="Times New Roman" panose="02020603050405020304" pitchFamily="18" charset="0"/>
              </a:rPr>
              <a:t>Brede Basiszorg</a:t>
            </a:r>
            <a:r>
              <a:rPr lang="nl-BE" sz="1800" dirty="0">
                <a:effectLst/>
                <a:latin typeface="Calibri" panose="020F0502020204030204" pitchFamily="34" charset="0"/>
                <a:ea typeface="Times New Roman" panose="02020603050405020304" pitchFamily="18" charset="0"/>
              </a:rPr>
              <a:t>: Ontwikkelen van organisatieconcepten waarbij multidisciplinaire schoolteams de noden op het gebied van brede basiszorg en verhoogde zorg aan leerlingen kunnen adresseren. </a:t>
            </a:r>
            <a:endParaRPr lang="nl-BE"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nl-BE" sz="1800" b="1" dirty="0">
                <a:effectLst/>
                <a:latin typeface="Calibri" panose="020F0502020204030204" pitchFamily="34" charset="0"/>
                <a:ea typeface="Times New Roman" panose="02020603050405020304" pitchFamily="18" charset="0"/>
              </a:rPr>
              <a:t>Kleinschalige Buurtzorginitiatieven/zorgzame buurten/gemeenschapsgerichte woonvormen</a:t>
            </a:r>
            <a:r>
              <a:rPr lang="nl-BE" sz="1800" dirty="0">
                <a:effectLst/>
                <a:latin typeface="Calibri" panose="020F0502020204030204" pitchFamily="34" charset="0"/>
                <a:ea typeface="Times New Roman" panose="02020603050405020304" pitchFamily="18" charset="0"/>
              </a:rPr>
              <a:t>: Lokale zorgprojecten gericht op het bieden van zorg en ondersteuning binnen de eigen buurt of gemeenschap, met nadruk op persoonlijke betrokkenheid en maatwerk; waarbij formele als informele zorg aanwezig zijn. Waarbij zorg ook deel uitmaakt van de samenleving.  </a:t>
            </a:r>
            <a:endParaRPr lang="nl-BE"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nl-BE" sz="1800" b="1" dirty="0">
                <a:effectLst/>
                <a:latin typeface="Calibri" panose="020F0502020204030204" pitchFamily="34" charset="0"/>
                <a:ea typeface="Times New Roman" panose="02020603050405020304" pitchFamily="18" charset="0"/>
              </a:rPr>
              <a:t>Participatief Organiseren</a:t>
            </a:r>
            <a:r>
              <a:rPr lang="nl-BE" sz="1800" dirty="0">
                <a:effectLst/>
                <a:latin typeface="Calibri" panose="020F0502020204030204" pitchFamily="34" charset="0"/>
                <a:ea typeface="Times New Roman" panose="02020603050405020304" pitchFamily="18" charset="0"/>
              </a:rPr>
              <a:t>: Structuren waarbij cliënten en bewoners een volwaardige stem hebben in beslissingen, door te werken aan visie, leiderschap en integratie van participatie in organisatorische structuren. </a:t>
            </a:r>
            <a:endParaRPr lang="nl-BE"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nl-BE" sz="1800" b="1" dirty="0">
                <a:effectLst/>
                <a:latin typeface="Calibri" panose="020F0502020204030204" pitchFamily="34" charset="0"/>
                <a:ea typeface="Times New Roman" panose="02020603050405020304" pitchFamily="18" charset="0"/>
              </a:rPr>
              <a:t>Geïnformeerd Werken</a:t>
            </a:r>
            <a:r>
              <a:rPr lang="nl-BE" sz="1800" dirty="0">
                <a:effectLst/>
                <a:latin typeface="Calibri" panose="020F0502020204030204" pitchFamily="34" charset="0"/>
                <a:ea typeface="Times New Roman" panose="02020603050405020304" pitchFamily="18" charset="0"/>
              </a:rPr>
              <a:t>: Besluitvorming en dienstverlening gebaseerd op data en best </a:t>
            </a:r>
            <a:r>
              <a:rPr lang="nl-BE" sz="1800" dirty="0" err="1">
                <a:effectLst/>
                <a:latin typeface="Calibri" panose="020F0502020204030204" pitchFamily="34" charset="0"/>
                <a:ea typeface="Times New Roman" panose="02020603050405020304" pitchFamily="18" charset="0"/>
              </a:rPr>
              <a:t>practises</a:t>
            </a:r>
            <a:r>
              <a:rPr lang="nl-BE" sz="1800" dirty="0">
                <a:effectLst/>
                <a:latin typeface="Calibri" panose="020F0502020204030204" pitchFamily="34" charset="0"/>
                <a:ea typeface="Times New Roman" panose="02020603050405020304" pitchFamily="18" charset="0"/>
              </a:rPr>
              <a:t> om de kwaliteit en efficiëntie te verhogen. </a:t>
            </a:r>
            <a:endParaRPr lang="nl-BE"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nl-BE" sz="1800" b="1" dirty="0">
                <a:effectLst/>
                <a:latin typeface="Calibri" panose="020F0502020204030204" pitchFamily="34" charset="0"/>
                <a:ea typeface="Times New Roman" panose="02020603050405020304" pitchFamily="18" charset="0"/>
              </a:rPr>
              <a:t>Zorg-technologie</a:t>
            </a:r>
            <a:r>
              <a:rPr lang="nl-BE" sz="1800" dirty="0">
                <a:effectLst/>
                <a:latin typeface="Calibri" panose="020F0502020204030204" pitchFamily="34" charset="0"/>
                <a:ea typeface="Times New Roman" panose="02020603050405020304" pitchFamily="18" charset="0"/>
              </a:rPr>
              <a:t>: het onderzoeken en implementeren van tijdbesparende zorgtechnologieën die niet alleen de efficiëntie verhogen, maar ook de</a:t>
            </a:r>
            <a:endParaRPr lang="nl-BE"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nl-BE" sz="1800" dirty="0">
                <a:effectLst/>
                <a:latin typeface="Calibri" panose="020F0502020204030204" pitchFamily="34" charset="0"/>
                <a:ea typeface="Times New Roman" panose="02020603050405020304" pitchFamily="18" charset="0"/>
              </a:rPr>
              <a:t> werkdruk verlichten en de zorgkwaliteit verbeteren. Door technologische vooruitgang te omarmen, versterken we de partners hun positie als een aantrekkelijke werkgever in de zorgsector, waarbij men niet alleen de beste zorg bieden, maar ook de beste werkomgeving voor zorgprofessionals. </a:t>
            </a:r>
            <a:endParaRPr lang="nl-BE"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nl-BE" sz="1800" b="1" dirty="0">
                <a:effectLst/>
                <a:latin typeface="Calibri" panose="020F0502020204030204" pitchFamily="34" charset="0"/>
                <a:ea typeface="Times New Roman" panose="02020603050405020304" pitchFamily="18" charset="0"/>
              </a:rPr>
              <a:t>Planlast</a:t>
            </a:r>
            <a:r>
              <a:rPr lang="nl-BE" sz="1800" dirty="0">
                <a:effectLst/>
                <a:latin typeface="Calibri" panose="020F0502020204030204" pitchFamily="34" charset="0"/>
                <a:ea typeface="Times New Roman" panose="02020603050405020304" pitchFamily="18" charset="0"/>
              </a:rPr>
              <a:t>. Verminderen van de planlast waardoor professionals meer ruimte krijgen om met de kern bezig te zijn.  </a:t>
            </a:r>
            <a:endParaRPr lang="nl-BE" sz="1800" dirty="0">
              <a:effectLst/>
              <a:latin typeface="Times New Roman" panose="02020603050405020304" pitchFamily="18" charset="0"/>
              <a:ea typeface="Times New Roman" panose="02020603050405020304" pitchFamily="18" charset="0"/>
            </a:endParaRPr>
          </a:p>
          <a:p>
            <a:endParaRPr lang="nl-BE" dirty="0"/>
          </a:p>
        </p:txBody>
      </p:sp>
    </p:spTree>
    <p:extLst>
      <p:ext uri="{BB962C8B-B14F-4D97-AF65-F5344CB8AC3E}">
        <p14:creationId xmlns:p14="http://schemas.microsoft.com/office/powerpoint/2010/main" val="3790596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3488C0-A9E9-884F-0588-FA9FEBAFC2C7}"/>
              </a:ext>
            </a:extLst>
          </p:cNvPr>
          <p:cNvSpPr>
            <a:spLocks noGrp="1"/>
          </p:cNvSpPr>
          <p:nvPr>
            <p:ph type="title"/>
          </p:nvPr>
        </p:nvSpPr>
        <p:spPr/>
        <p:txBody>
          <a:bodyPr/>
          <a:lstStyle/>
          <a:p>
            <a:r>
              <a:rPr lang="nl-BE"/>
              <a:t>In 2025</a:t>
            </a:r>
          </a:p>
        </p:txBody>
      </p:sp>
      <p:sp>
        <p:nvSpPr>
          <p:cNvPr id="3" name="Tijdelijke aanduiding voor inhoud 2">
            <a:extLst>
              <a:ext uri="{FF2B5EF4-FFF2-40B4-BE49-F238E27FC236}">
                <a16:creationId xmlns:a16="http://schemas.microsoft.com/office/drawing/2014/main" id="{F49DCA0D-2F45-A776-00E0-6A5CA3BEC9F3}"/>
              </a:ext>
            </a:extLst>
          </p:cNvPr>
          <p:cNvSpPr>
            <a:spLocks noGrp="1"/>
          </p:cNvSpPr>
          <p:nvPr>
            <p:ph idx="1"/>
          </p:nvPr>
        </p:nvSpPr>
        <p:spPr/>
        <p:txBody>
          <a:bodyPr/>
          <a:lstStyle/>
          <a:p>
            <a:pPr marL="0" indent="0" fontAlgn="base">
              <a:buNone/>
            </a:pPr>
            <a:r>
              <a:rPr lang="nl-BE" sz="1800">
                <a:effectLst/>
                <a:latin typeface="Calibri" panose="020F0502020204030204" pitchFamily="34" charset="0"/>
                <a:ea typeface="Times New Roman" panose="02020603050405020304" pitchFamily="18" charset="0"/>
              </a:rPr>
              <a:t>In 2025 onderneemt de Taborgroep de volgende stappen: </a:t>
            </a:r>
            <a:endParaRPr lang="nl-BE" sz="180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nl-BE" sz="1800">
                <a:effectLst/>
                <a:latin typeface="Calibri" panose="020F0502020204030204" pitchFamily="34" charset="0"/>
                <a:ea typeface="Times New Roman" panose="02020603050405020304" pitchFamily="18" charset="0"/>
              </a:rPr>
              <a:t>Organiseren van inspirerende werkbezoeken.  </a:t>
            </a:r>
            <a:endParaRPr lang="nl-BE" sz="180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nl-BE" sz="1800">
                <a:effectLst/>
                <a:latin typeface="Calibri" panose="020F0502020204030204" pitchFamily="34" charset="0"/>
                <a:ea typeface="Times New Roman" panose="02020603050405020304" pitchFamily="18" charset="0"/>
              </a:rPr>
              <a:t>Formuleren van criteria die relevant zijn bij de selectie én selecteren van maximum twee pilots (zie voorbeelden) als proefprojecten voor nieuwe concepten en samenwerkingsverbanden. Bij de formulering van de criteria zal worden vertrokken vanuit de leidende principes van het toekomstscenario.   </a:t>
            </a:r>
            <a:endParaRPr lang="nl-BE" sz="180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nl-BE" sz="1800">
                <a:effectLst/>
                <a:latin typeface="Calibri" panose="020F0502020204030204" pitchFamily="34" charset="0"/>
                <a:ea typeface="Times New Roman" panose="02020603050405020304" pitchFamily="18" charset="0"/>
              </a:rPr>
              <a:t>Onderzoeken of extra middelen kunnen worden aangetrokken om de pilots te realiseren.  </a:t>
            </a:r>
            <a:endParaRPr lang="nl-BE" sz="180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nl-BE" sz="1800">
                <a:effectLst/>
                <a:latin typeface="Calibri" panose="020F0502020204030204" pitchFamily="34" charset="0"/>
                <a:ea typeface="Times New Roman" panose="02020603050405020304" pitchFamily="18" charset="0"/>
              </a:rPr>
              <a:t>Opstarten van de ontwikkeling van een prototypes </a:t>
            </a:r>
            <a:endParaRPr lang="nl-BE" sz="1800">
              <a:effectLst/>
              <a:latin typeface="Times New Roman" panose="02020603050405020304" pitchFamily="18" charset="0"/>
              <a:ea typeface="Times New Roman" panose="02020603050405020304" pitchFamily="18" charset="0"/>
            </a:endParaRPr>
          </a:p>
          <a:p>
            <a:endParaRPr lang="nl-BE"/>
          </a:p>
        </p:txBody>
      </p:sp>
    </p:spTree>
    <p:extLst>
      <p:ext uri="{BB962C8B-B14F-4D97-AF65-F5344CB8AC3E}">
        <p14:creationId xmlns:p14="http://schemas.microsoft.com/office/powerpoint/2010/main" val="3273588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7124EF-4B85-03E1-6A8E-C4E88E5E1CD0}"/>
              </a:ext>
            </a:extLst>
          </p:cNvPr>
          <p:cNvSpPr>
            <a:spLocks noGrp="1"/>
          </p:cNvSpPr>
          <p:nvPr>
            <p:ph type="title"/>
          </p:nvPr>
        </p:nvSpPr>
        <p:spPr/>
        <p:txBody>
          <a:bodyPr/>
          <a:lstStyle/>
          <a:p>
            <a:r>
              <a:rPr lang="nl-BE"/>
              <a:t>Technologie</a:t>
            </a:r>
          </a:p>
        </p:txBody>
      </p:sp>
      <p:sp>
        <p:nvSpPr>
          <p:cNvPr id="3" name="Tijdelijke aanduiding voor inhoud 2">
            <a:extLst>
              <a:ext uri="{FF2B5EF4-FFF2-40B4-BE49-F238E27FC236}">
                <a16:creationId xmlns:a16="http://schemas.microsoft.com/office/drawing/2014/main" id="{CDBC0F5E-2496-BD58-962D-737B94145C50}"/>
              </a:ext>
            </a:extLst>
          </p:cNvPr>
          <p:cNvSpPr>
            <a:spLocks noGrp="1"/>
          </p:cNvSpPr>
          <p:nvPr>
            <p:ph idx="1"/>
          </p:nvPr>
        </p:nvSpPr>
        <p:spPr/>
        <p:txBody>
          <a:bodyPr>
            <a:normAutofit fontScale="92500" lnSpcReduction="20000"/>
          </a:bodyPr>
          <a:lstStyle/>
          <a:p>
            <a:pPr marL="0" indent="0">
              <a:buNone/>
            </a:pPr>
            <a:r>
              <a:rPr lang="nl-BE" sz="1800">
                <a:effectLst/>
                <a:latin typeface="Calibri" panose="020F0502020204030204" pitchFamily="34" charset="0"/>
                <a:ea typeface="Times New Roman" panose="02020603050405020304" pitchFamily="18" charset="0"/>
                <a:cs typeface="Times New Roman" panose="02020603050405020304" pitchFamily="18" charset="0"/>
              </a:rPr>
              <a:t>Binnen het nieuwe Impactplan van de Taborgroep wordt </a:t>
            </a:r>
            <a:r>
              <a:rPr lang="nl-BE" sz="1800" b="1">
                <a:effectLst/>
                <a:latin typeface="Calibri" panose="020F0502020204030204" pitchFamily="34" charset="0"/>
                <a:ea typeface="Times New Roman" panose="02020603050405020304" pitchFamily="18" charset="0"/>
                <a:cs typeface="Times New Roman" panose="02020603050405020304" pitchFamily="18" charset="0"/>
              </a:rPr>
              <a:t>digitalisering</a:t>
            </a:r>
            <a:r>
              <a:rPr lang="nl-BE" sz="1800">
                <a:effectLst/>
                <a:latin typeface="Calibri" panose="020F0502020204030204" pitchFamily="34" charset="0"/>
                <a:ea typeface="Times New Roman" panose="02020603050405020304" pitchFamily="18" charset="0"/>
                <a:cs typeface="Times New Roman" panose="02020603050405020304" pitchFamily="18" charset="0"/>
              </a:rPr>
              <a:t> gezien als een horizontale as die alle domeinen van </a:t>
            </a:r>
            <a:r>
              <a:rPr lang="nl-BE" sz="1800" b="1">
                <a:effectLst/>
                <a:latin typeface="Calibri" panose="020F0502020204030204" pitchFamily="34" charset="0"/>
                <a:ea typeface="Times New Roman" panose="02020603050405020304" pitchFamily="18" charset="0"/>
                <a:cs typeface="Times New Roman" panose="02020603050405020304" pitchFamily="18" charset="0"/>
              </a:rPr>
              <a:t>ESG+</a:t>
            </a:r>
            <a:r>
              <a:rPr lang="nl-BE" sz="1800">
                <a:effectLst/>
                <a:latin typeface="Calibri" panose="020F0502020204030204" pitchFamily="34" charset="0"/>
                <a:ea typeface="Times New Roman" panose="02020603050405020304" pitchFamily="18" charset="0"/>
                <a:cs typeface="Times New Roman" panose="02020603050405020304" pitchFamily="18" charset="0"/>
              </a:rPr>
              <a:t> ondersteunt. Deze keuze stelt de Taborgroep in staat om </a:t>
            </a:r>
            <a:r>
              <a:rPr lang="nl-BE" sz="1800" b="1">
                <a:effectLst/>
                <a:latin typeface="Calibri" panose="020F0502020204030204" pitchFamily="34" charset="0"/>
                <a:ea typeface="Times New Roman" panose="02020603050405020304" pitchFamily="18" charset="0"/>
                <a:cs typeface="Times New Roman" panose="02020603050405020304" pitchFamily="18" charset="0"/>
              </a:rPr>
              <a:t>digitalisering</a:t>
            </a:r>
            <a:r>
              <a:rPr lang="nl-BE" sz="180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b="1">
                <a:effectLst/>
                <a:latin typeface="Calibri" panose="020F0502020204030204" pitchFamily="34" charset="0"/>
                <a:ea typeface="Times New Roman" panose="02020603050405020304" pitchFamily="18" charset="0"/>
                <a:cs typeface="Times New Roman" panose="02020603050405020304" pitchFamily="18" charset="0"/>
              </a:rPr>
              <a:t>automatisering</a:t>
            </a:r>
            <a:r>
              <a:rPr lang="nl-BE" sz="1800">
                <a:effectLst/>
                <a:latin typeface="Calibri" panose="020F0502020204030204" pitchFamily="34" charset="0"/>
                <a:ea typeface="Times New Roman" panose="02020603050405020304" pitchFamily="18" charset="0"/>
                <a:cs typeface="Times New Roman" panose="02020603050405020304" pitchFamily="18" charset="0"/>
              </a:rPr>
              <a:t>, en </a:t>
            </a:r>
            <a:r>
              <a:rPr lang="nl-BE" sz="1800" b="1">
                <a:effectLst/>
                <a:latin typeface="Calibri" panose="020F0502020204030204" pitchFamily="34" charset="0"/>
                <a:ea typeface="Times New Roman" panose="02020603050405020304" pitchFamily="18" charset="0"/>
                <a:cs typeface="Times New Roman" panose="02020603050405020304" pitchFamily="18" charset="0"/>
              </a:rPr>
              <a:t>AI-toepassingen</a:t>
            </a:r>
            <a:r>
              <a:rPr lang="nl-BE" sz="1800">
                <a:effectLst/>
                <a:latin typeface="Calibri" panose="020F0502020204030204" pitchFamily="34" charset="0"/>
                <a:ea typeface="Times New Roman" panose="02020603050405020304" pitchFamily="18" charset="0"/>
                <a:cs typeface="Times New Roman" panose="02020603050405020304" pitchFamily="18" charset="0"/>
              </a:rPr>
              <a:t> strategisch in te zetten. Samen vormen deze technologieën een versterkende kracht die door alle aspecten van de organisatie en haar partners verweven wordt, altijd ten dienste van de andere impactdoelen.</a:t>
            </a:r>
            <a:endParaRPr lang="nl-BE" sz="1800">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r>
              <a:rPr lang="nl-BE" sz="1800" b="1">
                <a:effectLst/>
                <a:latin typeface="Calibri" panose="020F0502020204030204" pitchFamily="34" charset="0"/>
                <a:ea typeface="Times New Roman" panose="02020603050405020304" pitchFamily="18" charset="0"/>
                <a:cs typeface="Times New Roman" panose="02020603050405020304" pitchFamily="18" charset="0"/>
              </a:rPr>
              <a:t>Ecologie (E)</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BE" sz="1800" b="1">
                <a:effectLst/>
                <a:latin typeface="Calibri" panose="020F0502020204030204" pitchFamily="34" charset="0"/>
                <a:ea typeface="Times New Roman" panose="02020603050405020304" pitchFamily="18" charset="0"/>
                <a:cs typeface="Times New Roman" panose="02020603050405020304" pitchFamily="18" charset="0"/>
              </a:rPr>
              <a:t>Voorbeeldactie:</a:t>
            </a:r>
            <a:r>
              <a:rPr lang="nl-BE" sz="1800">
                <a:effectLst/>
                <a:latin typeface="Calibri" panose="020F0502020204030204" pitchFamily="34" charset="0"/>
                <a:ea typeface="Times New Roman" panose="02020603050405020304" pitchFamily="18" charset="0"/>
                <a:cs typeface="Times New Roman" panose="02020603050405020304" pitchFamily="18" charset="0"/>
              </a:rPr>
              <a:t> Gebruik van data uit gebouwenbeheersystemen en slimme technologieën (digitalisering) om energieverbruik te monitoren en verminderen. Automatisering van processen kan helpen om automatische aanpassingen te doen, zoals verwarming of verlichting op basis van real-time gebruikspatronen. </a:t>
            </a:r>
            <a:r>
              <a:rPr lang="nl-BE" sz="1800" b="1">
                <a:effectLst/>
                <a:latin typeface="Calibri" panose="020F0502020204030204" pitchFamily="34" charset="0"/>
                <a:ea typeface="Times New Roman" panose="02020603050405020304" pitchFamily="18" charset="0"/>
                <a:cs typeface="Times New Roman" panose="02020603050405020304" pitchFamily="18" charset="0"/>
              </a:rPr>
              <a:t>AI</a:t>
            </a:r>
            <a:r>
              <a:rPr lang="nl-BE" sz="1800">
                <a:effectLst/>
                <a:latin typeface="Calibri" panose="020F0502020204030204" pitchFamily="34" charset="0"/>
                <a:ea typeface="Times New Roman" panose="02020603050405020304" pitchFamily="18" charset="0"/>
                <a:cs typeface="Times New Roman" panose="02020603050405020304" pitchFamily="18" charset="0"/>
              </a:rPr>
              <a:t>-toepassingen kunnen vervolgens voorspellende analyses bieden om verdere energiebesparingen te optimaliseren en de ecologische voetafdruk te verkleinen.</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a:effectLst/>
                <a:latin typeface="Calibri" panose="020F0502020204030204" pitchFamily="34" charset="0"/>
                <a:ea typeface="Times New Roman" panose="02020603050405020304" pitchFamily="18" charset="0"/>
                <a:cs typeface="Times New Roman" panose="02020603050405020304" pitchFamily="18" charset="0"/>
              </a:rPr>
              <a:t>Sociaal (S)</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BE" sz="1800" b="1">
                <a:effectLst/>
                <a:latin typeface="Calibri" panose="020F0502020204030204" pitchFamily="34" charset="0"/>
                <a:ea typeface="Times New Roman" panose="02020603050405020304" pitchFamily="18" charset="0"/>
                <a:cs typeface="Times New Roman" panose="02020603050405020304" pitchFamily="18" charset="0"/>
              </a:rPr>
              <a:t>Voorbeeldactie:</a:t>
            </a:r>
            <a:r>
              <a:rPr lang="nl-BE" sz="180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b="1">
                <a:effectLst/>
                <a:latin typeface="Calibri" panose="020F0502020204030204" pitchFamily="34" charset="0"/>
                <a:ea typeface="Times New Roman" panose="02020603050405020304" pitchFamily="18" charset="0"/>
                <a:cs typeface="Times New Roman" panose="02020603050405020304" pitchFamily="18" charset="0"/>
              </a:rPr>
              <a:t>Automatisering</a:t>
            </a:r>
            <a:r>
              <a:rPr lang="nl-BE" sz="1800">
                <a:effectLst/>
                <a:latin typeface="Calibri" panose="020F0502020204030204" pitchFamily="34" charset="0"/>
                <a:ea typeface="Times New Roman" panose="02020603050405020304" pitchFamily="18" charset="0"/>
                <a:cs typeface="Times New Roman" panose="02020603050405020304" pitchFamily="18" charset="0"/>
              </a:rPr>
              <a:t> van administratieve processen om repetitieve taken te elimineren en werkdruk te verlagen. </a:t>
            </a:r>
            <a:r>
              <a:rPr lang="nl-BE" sz="1800" b="1">
                <a:effectLst/>
                <a:latin typeface="Calibri" panose="020F0502020204030204" pitchFamily="34" charset="0"/>
                <a:ea typeface="Times New Roman" panose="02020603050405020304" pitchFamily="18" charset="0"/>
                <a:cs typeface="Times New Roman" panose="02020603050405020304" pitchFamily="18" charset="0"/>
              </a:rPr>
              <a:t>AI</a:t>
            </a:r>
            <a:r>
              <a:rPr lang="nl-BE" sz="1800">
                <a:effectLst/>
                <a:latin typeface="Calibri" panose="020F0502020204030204" pitchFamily="34" charset="0"/>
                <a:ea typeface="Times New Roman" panose="02020603050405020304" pitchFamily="18" charset="0"/>
                <a:cs typeface="Times New Roman" panose="02020603050405020304" pitchFamily="18" charset="0"/>
              </a:rPr>
              <a:t>-toepassingen kunnen worden ingezet om medewerkers te ondersteunen bij complexere beslissingen, zodat zij zich kunnen richten op zinvol werk. Dit verhoogt de werkbaarheid van functies en bevordert een gezonde werk-privébalans.</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endParaRPr lang="nl-BE"/>
          </a:p>
        </p:txBody>
      </p:sp>
    </p:spTree>
    <p:extLst>
      <p:ext uri="{BB962C8B-B14F-4D97-AF65-F5344CB8AC3E}">
        <p14:creationId xmlns:p14="http://schemas.microsoft.com/office/powerpoint/2010/main" val="3483387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63304-C325-3F7A-1A77-D69C3A2F72D2}"/>
              </a:ext>
            </a:extLst>
          </p:cNvPr>
          <p:cNvSpPr>
            <a:spLocks noGrp="1"/>
          </p:cNvSpPr>
          <p:nvPr>
            <p:ph type="title"/>
          </p:nvPr>
        </p:nvSpPr>
        <p:spPr/>
        <p:txBody>
          <a:bodyPr/>
          <a:lstStyle/>
          <a:p>
            <a:r>
              <a:rPr lang="nl-BE"/>
              <a:t>Technologie</a:t>
            </a:r>
          </a:p>
        </p:txBody>
      </p:sp>
      <p:sp>
        <p:nvSpPr>
          <p:cNvPr id="3" name="Tijdelijke aanduiding voor inhoud 2">
            <a:extLst>
              <a:ext uri="{FF2B5EF4-FFF2-40B4-BE49-F238E27FC236}">
                <a16:creationId xmlns:a16="http://schemas.microsoft.com/office/drawing/2014/main" id="{407C17C0-BFE2-B71C-6D73-8799E57852EE}"/>
              </a:ext>
            </a:extLst>
          </p:cNvPr>
          <p:cNvSpPr>
            <a:spLocks noGrp="1"/>
          </p:cNvSpPr>
          <p:nvPr>
            <p:ph idx="1"/>
          </p:nvPr>
        </p:nvSpPr>
        <p:spPr/>
        <p:txBody>
          <a:bodyPr>
            <a:normAutofit fontScale="85000" lnSpcReduction="20000"/>
          </a:bodyPr>
          <a:lstStyle/>
          <a:p>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BE" sz="2200" b="1" err="1">
                <a:latin typeface="Calibri" panose="020F0502020204030204" pitchFamily="34" charset="0"/>
                <a:cs typeface="Times New Roman" panose="02020603050405020304" pitchFamily="18" charset="0"/>
              </a:rPr>
              <a:t>Governance</a:t>
            </a:r>
            <a:r>
              <a:rPr lang="nl-BE" sz="1800" b="1">
                <a:effectLst/>
                <a:latin typeface="Calibri" panose="020F0502020204030204" pitchFamily="34" charset="0"/>
                <a:ea typeface="Times New Roman" panose="02020603050405020304" pitchFamily="18" charset="0"/>
                <a:cs typeface="Times New Roman" panose="02020603050405020304" pitchFamily="18" charset="0"/>
              </a:rPr>
              <a:t> (G)</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BE" sz="1800" b="1">
                <a:effectLst/>
                <a:latin typeface="Calibri" panose="020F0502020204030204" pitchFamily="34" charset="0"/>
                <a:ea typeface="Times New Roman" panose="02020603050405020304" pitchFamily="18" charset="0"/>
                <a:cs typeface="Times New Roman" panose="02020603050405020304" pitchFamily="18" charset="0"/>
              </a:rPr>
              <a:t>Voorbeeldactie:</a:t>
            </a:r>
            <a:r>
              <a:rPr lang="nl-BE" sz="180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b="1">
                <a:effectLst/>
                <a:latin typeface="Calibri" panose="020F0502020204030204" pitchFamily="34" charset="0"/>
                <a:ea typeface="Times New Roman" panose="02020603050405020304" pitchFamily="18" charset="0"/>
                <a:cs typeface="Times New Roman" panose="02020603050405020304" pitchFamily="18" charset="0"/>
              </a:rPr>
              <a:t>Digitalisering</a:t>
            </a:r>
            <a:r>
              <a:rPr lang="nl-BE" sz="1800">
                <a:effectLst/>
                <a:latin typeface="Calibri" panose="020F0502020204030204" pitchFamily="34" charset="0"/>
                <a:ea typeface="Times New Roman" panose="02020603050405020304" pitchFamily="18" charset="0"/>
                <a:cs typeface="Times New Roman" panose="02020603050405020304" pitchFamily="18" charset="0"/>
              </a:rPr>
              <a:t> van betalingsprocessen door over te stappen naar e-facturatie, waardoor papierverbruik wordt verminderd en de efficiëntie wordt verhoogd.</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BE" sz="1800" b="1">
                <a:effectLst/>
                <a:latin typeface="Calibri" panose="020F0502020204030204" pitchFamily="34" charset="0"/>
                <a:ea typeface="Times New Roman" panose="02020603050405020304" pitchFamily="18" charset="0"/>
                <a:cs typeface="Times New Roman" panose="02020603050405020304" pitchFamily="18" charset="0"/>
              </a:rPr>
              <a:t>Voorbeeldactie:</a:t>
            </a:r>
            <a:r>
              <a:rPr lang="nl-BE" sz="180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b="1">
                <a:effectLst/>
                <a:latin typeface="Calibri" panose="020F0502020204030204" pitchFamily="34" charset="0"/>
                <a:ea typeface="Times New Roman" panose="02020603050405020304" pitchFamily="18" charset="0"/>
                <a:cs typeface="Times New Roman" panose="02020603050405020304" pitchFamily="18" charset="0"/>
              </a:rPr>
              <a:t>Automatisering</a:t>
            </a:r>
            <a:r>
              <a:rPr lang="nl-BE" sz="1800">
                <a:effectLst/>
                <a:latin typeface="Calibri" panose="020F0502020204030204" pitchFamily="34" charset="0"/>
                <a:ea typeface="Times New Roman" panose="02020603050405020304" pitchFamily="18" charset="0"/>
                <a:cs typeface="Times New Roman" panose="02020603050405020304" pitchFamily="18" charset="0"/>
              </a:rPr>
              <a:t> van ondersteunende processen (zoals HR-processen) om administratieve lasten te verlagen en de organisatie te stroomlijnen.</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BE" sz="1800" b="1">
                <a:effectLst/>
                <a:latin typeface="Calibri" panose="020F0502020204030204" pitchFamily="34" charset="0"/>
                <a:ea typeface="Times New Roman" panose="02020603050405020304" pitchFamily="18" charset="0"/>
                <a:cs typeface="Times New Roman" panose="02020603050405020304" pitchFamily="18" charset="0"/>
              </a:rPr>
              <a:t>Voorbeeldactie:</a:t>
            </a:r>
            <a:r>
              <a:rPr lang="nl-BE" sz="1800">
                <a:effectLst/>
                <a:latin typeface="Calibri" panose="020F0502020204030204" pitchFamily="34" charset="0"/>
                <a:ea typeface="Times New Roman" panose="02020603050405020304" pitchFamily="18" charset="0"/>
                <a:cs typeface="Times New Roman" panose="02020603050405020304" pitchFamily="18" charset="0"/>
              </a:rPr>
              <a:t> Implementatie van </a:t>
            </a:r>
            <a:r>
              <a:rPr lang="nl-BE" sz="1800" b="1">
                <a:effectLst/>
                <a:latin typeface="Calibri" panose="020F0502020204030204" pitchFamily="34" charset="0"/>
                <a:ea typeface="Times New Roman" panose="02020603050405020304" pitchFamily="18" charset="0"/>
                <a:cs typeface="Times New Roman" panose="02020603050405020304" pitchFamily="18" charset="0"/>
              </a:rPr>
              <a:t>NIS2-richtlijnen</a:t>
            </a:r>
            <a:r>
              <a:rPr lang="nl-BE" sz="1800">
                <a:effectLst/>
                <a:latin typeface="Calibri" panose="020F0502020204030204" pitchFamily="34" charset="0"/>
                <a:ea typeface="Times New Roman" panose="02020603050405020304" pitchFamily="18" charset="0"/>
                <a:cs typeface="Times New Roman" panose="02020603050405020304" pitchFamily="18" charset="0"/>
              </a:rPr>
              <a:t> voor cybersecurity om de veiligheid van digitale infrastructuren te waarborgen en de naleving van wettelijke voorschriften te garanderen. </a:t>
            </a:r>
            <a:r>
              <a:rPr lang="nl-BE" sz="1800" b="1">
                <a:effectLst/>
                <a:latin typeface="Calibri" panose="020F0502020204030204" pitchFamily="34" charset="0"/>
                <a:ea typeface="Times New Roman" panose="02020603050405020304" pitchFamily="18" charset="0"/>
                <a:cs typeface="Times New Roman" panose="02020603050405020304" pitchFamily="18" charset="0"/>
              </a:rPr>
              <a:t>AI</a:t>
            </a:r>
            <a:r>
              <a:rPr lang="nl-BE" sz="1800">
                <a:effectLst/>
                <a:latin typeface="Calibri" panose="020F0502020204030204" pitchFamily="34" charset="0"/>
                <a:ea typeface="Times New Roman" panose="02020603050405020304" pitchFamily="18" charset="0"/>
                <a:cs typeface="Times New Roman" panose="02020603050405020304" pitchFamily="18" charset="0"/>
              </a:rPr>
              <a:t>-toepassingen kunnen hier worden gebruikt om bedreigingen te detecteren en te mitigeren.</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BE" sz="2200" b="1">
                <a:latin typeface="Calibri" panose="020F0502020204030204" pitchFamily="34" charset="0"/>
                <a:cs typeface="Times New Roman" panose="02020603050405020304" pitchFamily="18" charset="0"/>
              </a:rPr>
              <a:t>Conclusie</a:t>
            </a:r>
          </a:p>
          <a:p>
            <a:pPr>
              <a:lnSpc>
                <a:spcPct val="107000"/>
              </a:lnSpc>
              <a:spcAft>
                <a:spcPts val="800"/>
              </a:spcAft>
            </a:pPr>
            <a:r>
              <a:rPr lang="nl-BE" sz="1800">
                <a:effectLst/>
                <a:latin typeface="Calibri" panose="020F0502020204030204" pitchFamily="34" charset="0"/>
                <a:ea typeface="Times New Roman" panose="02020603050405020304" pitchFamily="18" charset="0"/>
                <a:cs typeface="Times New Roman" panose="02020603050405020304" pitchFamily="18" charset="0"/>
              </a:rPr>
              <a:t>Elk van deze acties kan in samenwerking met een groep van drie tot vijf partners worden uitgewerkt in co-creatie, zodat anderen van de opgedane ervaringen kunnen leren. Eén van deze acties kan in 2025 worden uitgewerkt als testcase, zodat er praktijkervaring wordt opgedaan en de verdere uitrol van digitalisering binnen de Taborgroep kan worden afgestemd op concrete resultaten.</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endParaRPr lang="nl-BE"/>
          </a:p>
        </p:txBody>
      </p:sp>
    </p:spTree>
    <p:extLst>
      <p:ext uri="{BB962C8B-B14F-4D97-AF65-F5344CB8AC3E}">
        <p14:creationId xmlns:p14="http://schemas.microsoft.com/office/powerpoint/2010/main" val="2889847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6FB3C-11C6-DE60-8225-FE86F4CAB0FF}"/>
              </a:ext>
            </a:extLst>
          </p:cNvPr>
          <p:cNvSpPr>
            <a:spLocks noGrp="1"/>
          </p:cNvSpPr>
          <p:nvPr>
            <p:ph type="title"/>
          </p:nvPr>
        </p:nvSpPr>
        <p:spPr/>
        <p:txBody>
          <a:bodyPr/>
          <a:lstStyle/>
          <a:p>
            <a:r>
              <a:rPr lang="nl-BE"/>
              <a:t>Hefbomen om dit te realiseren</a:t>
            </a:r>
          </a:p>
        </p:txBody>
      </p:sp>
      <p:sp>
        <p:nvSpPr>
          <p:cNvPr id="3" name="Tijdelijke aanduiding voor inhoud 2">
            <a:extLst>
              <a:ext uri="{FF2B5EF4-FFF2-40B4-BE49-F238E27FC236}">
                <a16:creationId xmlns:a16="http://schemas.microsoft.com/office/drawing/2014/main" id="{057D410D-DF6A-53B6-A2E7-A9AE2B104CF6}"/>
              </a:ext>
            </a:extLst>
          </p:cNvPr>
          <p:cNvSpPr>
            <a:spLocks noGrp="1"/>
          </p:cNvSpPr>
          <p:nvPr>
            <p:ph idx="1"/>
          </p:nvPr>
        </p:nvSpPr>
        <p:spPr/>
        <p:txBody>
          <a:bodyPr>
            <a:normAutofit/>
          </a:bodyPr>
          <a:lstStyle/>
          <a:p>
            <a:pPr marL="342900" indent="-342900">
              <a:buFont typeface="+mj-lt"/>
              <a:buAutoNum type="arabicPeriod"/>
            </a:pPr>
            <a:r>
              <a:rPr lang="nl-BE" sz="1800" b="1">
                <a:effectLst/>
                <a:latin typeface="Calibri" panose="020F0502020204030204" pitchFamily="34" charset="0"/>
                <a:ea typeface="Times New Roman" panose="02020603050405020304" pitchFamily="18" charset="0"/>
              </a:rPr>
              <a:t>Behoefte aan Nieuwe Werkvormen</a:t>
            </a:r>
            <a:endParaRPr lang="nl-BE" sz="1800">
              <a:effectLst/>
              <a:latin typeface="Times New Roman" panose="02020603050405020304" pitchFamily="18" charset="0"/>
              <a:ea typeface="Times New Roman" panose="02020603050405020304" pitchFamily="18" charset="0"/>
            </a:endParaRPr>
          </a:p>
          <a:p>
            <a:pPr marL="342900" indent="-342900">
              <a:buFont typeface="+mj-lt"/>
              <a:buAutoNum type="arabicPeriod"/>
            </a:pPr>
            <a:r>
              <a:rPr lang="nl-BE" sz="1800" b="1">
                <a:effectLst/>
                <a:latin typeface="Calibri" panose="020F0502020204030204" pitchFamily="34" charset="0"/>
                <a:ea typeface="Times New Roman" panose="02020603050405020304" pitchFamily="18" charset="0"/>
              </a:rPr>
              <a:t>Interne Organisatie Onder de Loep</a:t>
            </a:r>
            <a:endParaRPr lang="nl-BE" sz="1800" b="1">
              <a:effectLst/>
              <a:latin typeface="Times New Roman" panose="02020603050405020304" pitchFamily="18" charset="0"/>
              <a:ea typeface="Times New Roman" panose="02020603050405020304" pitchFamily="18" charset="0"/>
            </a:endParaRPr>
          </a:p>
          <a:p>
            <a:pPr marL="342900" indent="-342900">
              <a:buFont typeface="+mj-lt"/>
              <a:buAutoNum type="arabicPeriod"/>
            </a:pPr>
            <a:r>
              <a:rPr lang="nl-BE" sz="1800" b="1">
                <a:effectLst/>
                <a:latin typeface="Calibri" panose="020F0502020204030204" pitchFamily="34" charset="0"/>
                <a:ea typeface="Times New Roman" panose="02020603050405020304" pitchFamily="18" charset="0"/>
              </a:rPr>
              <a:t>Stakeholders Betrekken</a:t>
            </a:r>
            <a:endParaRPr lang="nl-BE" sz="1800" b="1">
              <a:effectLst/>
              <a:latin typeface="Times New Roman" panose="02020603050405020304" pitchFamily="18" charset="0"/>
              <a:ea typeface="Times New Roman" panose="02020603050405020304" pitchFamily="18" charset="0"/>
            </a:endParaRPr>
          </a:p>
          <a:p>
            <a:pPr marL="342900" indent="-342900">
              <a:buFont typeface="+mj-lt"/>
              <a:buAutoNum type="arabicPeriod"/>
            </a:pPr>
            <a:r>
              <a:rPr lang="nl-BE" sz="1800" b="1">
                <a:effectLst/>
                <a:latin typeface="Calibri" panose="020F0502020204030204" pitchFamily="34" charset="0"/>
                <a:ea typeface="Times New Roman" panose="02020603050405020304" pitchFamily="18" charset="0"/>
              </a:rPr>
              <a:t>Wendbaar netwerk en Besluitvorming</a:t>
            </a:r>
            <a:endParaRPr lang="nl-BE" sz="1800" b="1">
              <a:effectLst/>
              <a:latin typeface="Times New Roman" panose="02020603050405020304" pitchFamily="18" charset="0"/>
              <a:ea typeface="Times New Roman" panose="02020603050405020304" pitchFamily="18" charset="0"/>
            </a:endParaRPr>
          </a:p>
          <a:p>
            <a:endParaRPr lang="nl-BE"/>
          </a:p>
        </p:txBody>
      </p:sp>
    </p:spTree>
    <p:extLst>
      <p:ext uri="{BB962C8B-B14F-4D97-AF65-F5344CB8AC3E}">
        <p14:creationId xmlns:p14="http://schemas.microsoft.com/office/powerpoint/2010/main" val="4165299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inkt, tekening, diagram&#10;&#10;Automatisch gegenereerde beschrijving">
            <a:extLst>
              <a:ext uri="{FF2B5EF4-FFF2-40B4-BE49-F238E27FC236}">
                <a16:creationId xmlns:a16="http://schemas.microsoft.com/office/drawing/2014/main" id="{CFFC0DF6-B69B-423F-BD59-9EEBE5320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879" y="0"/>
            <a:ext cx="7184242" cy="6858000"/>
          </a:xfrm>
          <a:prstGeom prst="rect">
            <a:avLst/>
          </a:prstGeom>
        </p:spPr>
      </p:pic>
    </p:spTree>
    <p:extLst>
      <p:ext uri="{BB962C8B-B14F-4D97-AF65-F5344CB8AC3E}">
        <p14:creationId xmlns:p14="http://schemas.microsoft.com/office/powerpoint/2010/main" val="312052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96EEC-F77E-112B-BBCC-DAB621FF0F28}"/>
              </a:ext>
            </a:extLst>
          </p:cNvPr>
          <p:cNvSpPr>
            <a:spLocks noGrp="1"/>
          </p:cNvSpPr>
          <p:nvPr>
            <p:ph type="title"/>
          </p:nvPr>
        </p:nvSpPr>
        <p:spPr>
          <a:xfrm>
            <a:off x="838200" y="365125"/>
            <a:ext cx="10515600" cy="1325563"/>
          </a:xfrm>
        </p:spPr>
        <p:txBody>
          <a:bodyPr anchor="ctr">
            <a:normAutofit/>
          </a:bodyPr>
          <a:lstStyle/>
          <a:p>
            <a:r>
              <a:rPr lang="nl-NL" sz="3200">
                <a:solidFill>
                  <a:srgbClr val="6CAB35"/>
                </a:solidFill>
                <a:latin typeface="Lintel" panose="02000000000000000000" pitchFamily="2" charset="0"/>
              </a:rPr>
              <a:t>Ontstaansgeschiedenis</a:t>
            </a:r>
            <a:endParaRPr lang="nl-BE" sz="3200">
              <a:solidFill>
                <a:srgbClr val="6CAB35"/>
              </a:solidFill>
              <a:latin typeface="Lintel" panose="02000000000000000000" pitchFamily="2" charset="0"/>
            </a:endParaRPr>
          </a:p>
        </p:txBody>
      </p:sp>
      <p:sp>
        <p:nvSpPr>
          <p:cNvPr id="3" name="Tijdelijke aanduiding voor inhoud 2">
            <a:extLst>
              <a:ext uri="{FF2B5EF4-FFF2-40B4-BE49-F238E27FC236}">
                <a16:creationId xmlns:a16="http://schemas.microsoft.com/office/drawing/2014/main" id="{3B4CA0E0-E3A1-2EC2-FF90-3C7155786C18}"/>
              </a:ext>
            </a:extLst>
          </p:cNvPr>
          <p:cNvSpPr>
            <a:spLocks noGrp="1"/>
          </p:cNvSpPr>
          <p:nvPr>
            <p:ph sz="half" idx="1"/>
          </p:nvPr>
        </p:nvSpPr>
        <p:spPr>
          <a:xfrm>
            <a:off x="838199" y="1952002"/>
            <a:ext cx="5462056" cy="3597275"/>
          </a:xfrm>
        </p:spPr>
        <p:txBody>
          <a:bodyPr>
            <a:normAutofit lnSpcReduction="10000"/>
          </a:bodyPr>
          <a:lstStyle/>
          <a:p>
            <a:pPr marL="0" indent="0">
              <a:buNone/>
            </a:pPr>
            <a:r>
              <a:rPr lang="nl-BE" sz="1600">
                <a:effectLst/>
                <a:latin typeface="Verdana" panose="020B0604030504040204" pitchFamily="34" charset="0"/>
                <a:ea typeface="Verdana" panose="020B0604030504040204" pitchFamily="34" charset="0"/>
              </a:rPr>
              <a:t>De Taborgroep is gegroeid uit het </a:t>
            </a:r>
            <a:r>
              <a:rPr lang="nl-BE" sz="3200">
                <a:effectLst/>
                <a:latin typeface="Verdana" panose="020B0604030504040204" pitchFamily="34" charset="0"/>
                <a:ea typeface="Verdana" panose="020B0604030504040204" pitchFamily="34" charset="0"/>
              </a:rPr>
              <a:t>netwerk</a:t>
            </a:r>
            <a:r>
              <a:rPr lang="nl-BE" sz="1600">
                <a:effectLst/>
                <a:latin typeface="Verdana" panose="020B0604030504040204" pitchFamily="34" charset="0"/>
                <a:ea typeface="Verdana" panose="020B0604030504040204" pitchFamily="34" charset="0"/>
              </a:rPr>
              <a:t> van dienstverlenende organisaties in Oost- en West-Vlaanderen welke werden opgericht door de </a:t>
            </a:r>
            <a:r>
              <a:rPr lang="nl-BE" sz="3200">
                <a:effectLst/>
                <a:latin typeface="Verdana" panose="020B0604030504040204" pitchFamily="34" charset="0"/>
                <a:ea typeface="Verdana" panose="020B0604030504040204" pitchFamily="34" charset="0"/>
              </a:rPr>
              <a:t>Congregatie Zusters van Liefde van Jezus en Maria</a:t>
            </a:r>
            <a:r>
              <a:rPr lang="nl-BE" sz="1600">
                <a:effectLst/>
                <a:latin typeface="Verdana" panose="020B0604030504040204" pitchFamily="34" charset="0"/>
                <a:ea typeface="Verdana" panose="020B0604030504040204" pitchFamily="34" charset="0"/>
              </a:rPr>
              <a:t>. </a:t>
            </a:r>
            <a:br>
              <a:rPr lang="nl-BE" sz="1600">
                <a:effectLst/>
                <a:latin typeface="Verdana" panose="020B0604030504040204" pitchFamily="34" charset="0"/>
                <a:ea typeface="Verdana" panose="020B0604030504040204" pitchFamily="34" charset="0"/>
              </a:rPr>
            </a:br>
            <a:r>
              <a:rPr lang="nl-BE" sz="1600">
                <a:effectLst/>
                <a:latin typeface="Verdana" panose="020B0604030504040204" pitchFamily="34" charset="0"/>
                <a:ea typeface="Verdana" panose="020B0604030504040204" pitchFamily="34" charset="0"/>
              </a:rPr>
              <a:t>Het is een open netwerk waarin sociaal engagement en solidariteit de rode draad vormen, zowel nu als in de toekomst. </a:t>
            </a:r>
            <a:br>
              <a:rPr lang="nl-BE" sz="1600">
                <a:effectLst/>
                <a:latin typeface="Verdana" panose="020B0604030504040204" pitchFamily="34" charset="0"/>
                <a:ea typeface="Verdana" panose="020B0604030504040204" pitchFamily="34" charset="0"/>
              </a:rPr>
            </a:br>
            <a:br>
              <a:rPr lang="nl-BE" sz="1600">
                <a:effectLst/>
                <a:latin typeface="Verdana" panose="020B0604030504040204" pitchFamily="34" charset="0"/>
                <a:ea typeface="Verdana" panose="020B0604030504040204" pitchFamily="34" charset="0"/>
              </a:rPr>
            </a:br>
            <a:r>
              <a:rPr lang="nl-BE" sz="1600">
                <a:effectLst/>
                <a:latin typeface="Verdana" panose="020B0604030504040204" pitchFamily="34" charset="0"/>
                <a:ea typeface="Verdana" panose="020B0604030504040204" pitchFamily="34" charset="0"/>
              </a:rPr>
              <a:t>De ankerpunten van de Zusters van Liefde van Jezus en Maria geven richting aan de kernwaarden en leidende principes van de Taborgroep. </a:t>
            </a:r>
            <a:endParaRPr lang="nl-BE" sz="3600">
              <a:effectLst/>
            </a:endParaRPr>
          </a:p>
          <a:p>
            <a:pPr marL="0" indent="0">
              <a:buNone/>
            </a:pPr>
            <a:endParaRPr lang="nl-BE" sz="3600"/>
          </a:p>
        </p:txBody>
      </p:sp>
      <p:pic>
        <p:nvPicPr>
          <p:cNvPr id="5" name="Afbeelding 4" descr="Afbeelding met tekst, inkt, handschrift, tekening&#10;&#10;Automatisch gegenereerde beschrijving">
            <a:extLst>
              <a:ext uri="{FF2B5EF4-FFF2-40B4-BE49-F238E27FC236}">
                <a16:creationId xmlns:a16="http://schemas.microsoft.com/office/drawing/2014/main" id="{966EDE36-3238-B944-F779-F0EA5813BF24}"/>
              </a:ext>
            </a:extLst>
          </p:cNvPr>
          <p:cNvPicPr>
            <a:picLocks noChangeAspect="1"/>
          </p:cNvPicPr>
          <p:nvPr/>
        </p:nvPicPr>
        <p:blipFill rotWithShape="1">
          <a:blip r:embed="rId2">
            <a:extLst>
              <a:ext uri="{28A0092B-C50C-407E-A947-70E740481C1C}">
                <a14:useLocalDpi xmlns:a14="http://schemas.microsoft.com/office/drawing/2010/main" val="0"/>
              </a:ext>
            </a:extLst>
          </a:blip>
          <a:srcRect l="50996" t="90021" r="13649"/>
          <a:stretch/>
        </p:blipFill>
        <p:spPr>
          <a:xfrm>
            <a:off x="6300255" y="2416600"/>
            <a:ext cx="6432959" cy="1733429"/>
          </a:xfrm>
          <a:prstGeom prst="rect">
            <a:avLst/>
          </a:prstGeom>
        </p:spPr>
      </p:pic>
    </p:spTree>
    <p:extLst>
      <p:ext uri="{BB962C8B-B14F-4D97-AF65-F5344CB8AC3E}">
        <p14:creationId xmlns:p14="http://schemas.microsoft.com/office/powerpoint/2010/main" val="365127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96EEC-F77E-112B-BBCC-DAB621FF0F28}"/>
              </a:ext>
            </a:extLst>
          </p:cNvPr>
          <p:cNvSpPr>
            <a:spLocks noGrp="1"/>
          </p:cNvSpPr>
          <p:nvPr>
            <p:ph type="title"/>
          </p:nvPr>
        </p:nvSpPr>
        <p:spPr>
          <a:xfrm>
            <a:off x="838200" y="365125"/>
            <a:ext cx="10515600" cy="1325563"/>
          </a:xfrm>
        </p:spPr>
        <p:txBody>
          <a:bodyPr anchor="ctr">
            <a:normAutofit/>
          </a:bodyPr>
          <a:lstStyle/>
          <a:p>
            <a:r>
              <a:rPr lang="nl-NL" sz="3200">
                <a:solidFill>
                  <a:srgbClr val="6CAB35"/>
                </a:solidFill>
                <a:latin typeface="Lintel" panose="02000000000000000000" pitchFamily="2" charset="0"/>
              </a:rPr>
              <a:t>Missie van Taborgroep</a:t>
            </a:r>
            <a:endParaRPr lang="nl-BE" sz="3200">
              <a:solidFill>
                <a:srgbClr val="6CAB35"/>
              </a:solidFill>
              <a:latin typeface="Lintel" panose="02000000000000000000" pitchFamily="2" charset="0"/>
            </a:endParaRPr>
          </a:p>
        </p:txBody>
      </p:sp>
      <p:sp>
        <p:nvSpPr>
          <p:cNvPr id="3" name="Tijdelijke aanduiding voor inhoud 2">
            <a:extLst>
              <a:ext uri="{FF2B5EF4-FFF2-40B4-BE49-F238E27FC236}">
                <a16:creationId xmlns:a16="http://schemas.microsoft.com/office/drawing/2014/main" id="{3B4CA0E0-E3A1-2EC2-FF90-3C7155786C18}"/>
              </a:ext>
            </a:extLst>
          </p:cNvPr>
          <p:cNvSpPr>
            <a:spLocks noGrp="1"/>
          </p:cNvSpPr>
          <p:nvPr>
            <p:ph sz="half" idx="1"/>
          </p:nvPr>
        </p:nvSpPr>
        <p:spPr>
          <a:xfrm>
            <a:off x="838199" y="2246411"/>
            <a:ext cx="5667375" cy="3597275"/>
          </a:xfrm>
        </p:spPr>
        <p:txBody>
          <a:bodyPr>
            <a:normAutofit/>
          </a:bodyPr>
          <a:lstStyle/>
          <a:p>
            <a:pPr marL="0" indent="0">
              <a:buNone/>
            </a:pPr>
            <a:r>
              <a:rPr lang="nl-BE" sz="1600">
                <a:effectLst/>
                <a:latin typeface="Verdana" panose="020B0604030504040204" pitchFamily="34" charset="0"/>
                <a:ea typeface="Verdana" panose="020B0604030504040204" pitchFamily="34" charset="0"/>
              </a:rPr>
              <a:t>Samen werken aan </a:t>
            </a:r>
            <a:r>
              <a:rPr lang="nl-BE" sz="3200">
                <a:effectLst/>
                <a:latin typeface="Verdana" panose="020B0604030504040204" pitchFamily="34" charset="0"/>
                <a:ea typeface="Verdana" panose="020B0604030504040204" pitchFamily="34" charset="0"/>
              </a:rPr>
              <a:t>duurzame oplossingen </a:t>
            </a:r>
            <a:r>
              <a:rPr lang="nl-BE" sz="1600">
                <a:effectLst/>
                <a:latin typeface="Verdana" panose="020B0604030504040204" pitchFamily="34" charset="0"/>
                <a:ea typeface="Verdana" panose="020B0604030504040204" pitchFamily="34" charset="0"/>
              </a:rPr>
              <a:t>voor de maatschappelijke uitdagingen van </a:t>
            </a:r>
            <a:r>
              <a:rPr lang="nl-BE" sz="3200">
                <a:effectLst/>
                <a:latin typeface="Verdana" panose="020B0604030504040204" pitchFamily="34" charset="0"/>
                <a:ea typeface="Verdana" panose="020B0604030504040204" pitchFamily="34" charset="0"/>
              </a:rPr>
              <a:t>morgen</a:t>
            </a:r>
            <a:r>
              <a:rPr lang="nl-BE" sz="2400">
                <a:effectLst/>
                <a:latin typeface="Verdana" panose="020B0604030504040204" pitchFamily="34" charset="0"/>
                <a:ea typeface="Verdana" panose="020B0604030504040204" pitchFamily="34" charset="0"/>
              </a:rPr>
              <a:t>. </a:t>
            </a:r>
          </a:p>
          <a:p>
            <a:pPr marL="0" indent="0">
              <a:buNone/>
            </a:pPr>
            <a:endParaRPr lang="nl-BE" sz="2400">
              <a:latin typeface="Verdana" panose="020B0604030504040204" pitchFamily="34" charset="0"/>
              <a:ea typeface="Verdana" panose="020B0604030504040204" pitchFamily="34" charset="0"/>
            </a:endParaRPr>
          </a:p>
          <a:p>
            <a:pPr marL="0" indent="0">
              <a:buNone/>
            </a:pPr>
            <a:r>
              <a:rPr lang="nl-BE" sz="3200">
                <a:latin typeface="Verdana" panose="020B0604030504040204" pitchFamily="34" charset="0"/>
                <a:ea typeface="Verdana" panose="020B0604030504040204" pitchFamily="34" charset="0"/>
              </a:rPr>
              <a:t>Samen</a:t>
            </a:r>
            <a:r>
              <a:rPr lang="nl-BE" sz="2400">
                <a:latin typeface="Verdana" panose="020B0604030504040204" pitchFamily="34" charset="0"/>
                <a:ea typeface="Verdana" panose="020B0604030504040204" pitchFamily="34" charset="0"/>
              </a:rPr>
              <a:t> </a:t>
            </a:r>
            <a:r>
              <a:rPr lang="nl-BE" sz="1600">
                <a:latin typeface="Verdana" panose="020B0604030504040204" pitchFamily="34" charset="0"/>
                <a:ea typeface="Verdana" panose="020B0604030504040204" pitchFamily="34" charset="0"/>
              </a:rPr>
              <a:t>o</a:t>
            </a:r>
            <a:r>
              <a:rPr lang="nl-BE" sz="1600">
                <a:effectLst/>
                <a:latin typeface="Verdana" panose="020B0604030504040204" pitchFamily="34" charset="0"/>
                <a:ea typeface="Verdana" panose="020B0604030504040204" pitchFamily="34" charset="0"/>
              </a:rPr>
              <a:t>plossingen vinden voor maatschappelijke uitdagingen, die door één organisatie afzonderlijk niet gerealiseerd kunnen worden.</a:t>
            </a:r>
            <a:endParaRPr lang="nl-BE" sz="1600">
              <a:latin typeface="Verdana" panose="020B0604030504040204" pitchFamily="34" charset="0"/>
              <a:ea typeface="Verdana" panose="020B0604030504040204" pitchFamily="34" charset="0"/>
            </a:endParaRPr>
          </a:p>
        </p:txBody>
      </p:sp>
      <p:pic>
        <p:nvPicPr>
          <p:cNvPr id="7" name="Afbeelding 6" descr="Zee van handen in het midden">
            <a:extLst>
              <a:ext uri="{FF2B5EF4-FFF2-40B4-BE49-F238E27FC236}">
                <a16:creationId xmlns:a16="http://schemas.microsoft.com/office/drawing/2014/main" id="{5A251448-4C66-B934-7D9C-FBB40656427A}"/>
              </a:ext>
            </a:extLst>
          </p:cNvPr>
          <p:cNvPicPr>
            <a:picLocks noChangeAspect="1"/>
          </p:cNvPicPr>
          <p:nvPr/>
        </p:nvPicPr>
        <p:blipFill rotWithShape="1">
          <a:blip r:embed="rId2">
            <a:extLst>
              <a:ext uri="{28A0092B-C50C-407E-A947-70E740481C1C}">
                <a14:useLocalDpi xmlns:a14="http://schemas.microsoft.com/office/drawing/2010/main" val="0"/>
              </a:ext>
            </a:extLst>
          </a:blip>
          <a:srcRect l="26364" r="17994" b="17328"/>
          <a:stretch/>
        </p:blipFill>
        <p:spPr>
          <a:xfrm>
            <a:off x="6505575" y="0"/>
            <a:ext cx="6915150" cy="6858000"/>
          </a:xfrm>
          <a:prstGeom prst="rect">
            <a:avLst/>
          </a:prstGeom>
          <a:noFill/>
        </p:spPr>
      </p:pic>
    </p:spTree>
    <p:extLst>
      <p:ext uri="{BB962C8B-B14F-4D97-AF65-F5344CB8AC3E}">
        <p14:creationId xmlns:p14="http://schemas.microsoft.com/office/powerpoint/2010/main" val="34410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FDB1A-E666-AE05-FE27-2CB1F9E2C60D}"/>
              </a:ext>
            </a:extLst>
          </p:cNvPr>
          <p:cNvSpPr>
            <a:spLocks noGrp="1"/>
          </p:cNvSpPr>
          <p:nvPr>
            <p:ph type="title"/>
          </p:nvPr>
        </p:nvSpPr>
        <p:spPr/>
        <p:txBody>
          <a:bodyPr/>
          <a:lstStyle/>
          <a:p>
            <a:r>
              <a:rPr lang="nl-NL" sz="3200">
                <a:solidFill>
                  <a:srgbClr val="6CAB35"/>
                </a:solidFill>
                <a:latin typeface="Lintel" panose="02000000000000000000" pitchFamily="2" charset="0"/>
              </a:rPr>
              <a:t>Impact</a:t>
            </a:r>
            <a:endParaRPr lang="nl-BE" sz="3200">
              <a:solidFill>
                <a:srgbClr val="6CAB35"/>
              </a:solidFill>
              <a:latin typeface="Lintel" panose="02000000000000000000" pitchFamily="2" charset="0"/>
            </a:endParaRPr>
          </a:p>
        </p:txBody>
      </p:sp>
      <p:pic>
        <p:nvPicPr>
          <p:cNvPr id="5" name="Afbeelding 4" descr="Afbeelding met tekst, tekening, schets, clipart&#10;&#10;Automatisch gegenereerde beschrijving">
            <a:extLst>
              <a:ext uri="{FF2B5EF4-FFF2-40B4-BE49-F238E27FC236}">
                <a16:creationId xmlns:a16="http://schemas.microsoft.com/office/drawing/2014/main" id="{4BAF4450-AFAF-F40A-E6F1-8752F2E18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511" y="73646"/>
            <a:ext cx="8080489" cy="6784354"/>
          </a:xfrm>
          <a:prstGeom prst="rect">
            <a:avLst/>
          </a:prstGeom>
        </p:spPr>
      </p:pic>
      <p:sp>
        <p:nvSpPr>
          <p:cNvPr id="3" name="Tijdelijke aanduiding voor inhoud 2">
            <a:extLst>
              <a:ext uri="{FF2B5EF4-FFF2-40B4-BE49-F238E27FC236}">
                <a16:creationId xmlns:a16="http://schemas.microsoft.com/office/drawing/2014/main" id="{D1985B40-068B-0EA0-ABA8-36494DDBB91D}"/>
              </a:ext>
            </a:extLst>
          </p:cNvPr>
          <p:cNvSpPr>
            <a:spLocks noGrp="1"/>
          </p:cNvSpPr>
          <p:nvPr>
            <p:ph idx="1"/>
          </p:nvPr>
        </p:nvSpPr>
        <p:spPr>
          <a:xfrm>
            <a:off x="838200" y="2731480"/>
            <a:ext cx="5450767" cy="4351338"/>
          </a:xfrm>
        </p:spPr>
        <p:txBody>
          <a:bodyPr>
            <a:normAutofit/>
          </a:bodyPr>
          <a:lstStyle/>
          <a:p>
            <a:pPr marL="0" indent="0">
              <a:buNone/>
            </a:pPr>
            <a:r>
              <a:rPr lang="nl-BE" sz="16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Het</a:t>
            </a:r>
            <a:r>
              <a:rPr lang="nl-BE" sz="24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 </a:t>
            </a:r>
            <a:r>
              <a:rPr lang="nl-BE" sz="32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bevorderen van de groei </a:t>
            </a:r>
            <a:r>
              <a:rPr lang="nl-BE" sz="16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van de cliënt, de leerling, de medewerker en de organisatie </a:t>
            </a:r>
            <a:r>
              <a:rPr lang="nl-BE" sz="32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als geheel</a:t>
            </a:r>
            <a:r>
              <a:rPr lang="nl-BE" sz="24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 </a:t>
            </a:r>
          </a:p>
          <a:p>
            <a:pPr marL="0" indent="0">
              <a:buNone/>
            </a:pPr>
            <a:endParaRPr lang="nl-BE" sz="2400">
              <a:solidFill>
                <a:srgbClr val="3E5E6F"/>
              </a:solidFill>
              <a:latin typeface="+mj-lt"/>
              <a:cs typeface="Times New Roman" panose="02020603050405020304" pitchFamily="18" charset="0"/>
            </a:endParaRPr>
          </a:p>
          <a:p>
            <a:pPr marL="0" indent="0">
              <a:buNone/>
            </a:pPr>
            <a:endParaRPr lang="nl-BE" sz="2400">
              <a:solidFill>
                <a:srgbClr val="3E5E6F"/>
              </a:solidFill>
              <a:latin typeface="+mj-lt"/>
              <a:cs typeface="Times New Roman" panose="02020603050405020304" pitchFamily="18" charset="0"/>
            </a:endParaRPr>
          </a:p>
        </p:txBody>
      </p:sp>
    </p:spTree>
    <p:extLst>
      <p:ext uri="{BB962C8B-B14F-4D97-AF65-F5344CB8AC3E}">
        <p14:creationId xmlns:p14="http://schemas.microsoft.com/office/powerpoint/2010/main" val="113412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schets, illustratie, tekening&#10;&#10;Automatisch gegenereerde beschrijving">
            <a:extLst>
              <a:ext uri="{FF2B5EF4-FFF2-40B4-BE49-F238E27FC236}">
                <a16:creationId xmlns:a16="http://schemas.microsoft.com/office/drawing/2014/main" id="{785783C4-7FB3-2017-312C-D201E426E771}"/>
              </a:ext>
            </a:extLst>
          </p:cNvPr>
          <p:cNvPicPr>
            <a:picLocks noChangeAspect="1"/>
          </p:cNvPicPr>
          <p:nvPr/>
        </p:nvPicPr>
        <p:blipFill rotWithShape="1">
          <a:blip r:embed="rId2">
            <a:extLst>
              <a:ext uri="{28A0092B-C50C-407E-A947-70E740481C1C}">
                <a14:useLocalDpi xmlns:a14="http://schemas.microsoft.com/office/drawing/2010/main" val="0"/>
              </a:ext>
            </a:extLst>
          </a:blip>
          <a:srcRect l="30447" t="34622" r="37413" b="7695"/>
          <a:stretch/>
        </p:blipFill>
        <p:spPr>
          <a:xfrm>
            <a:off x="798667" y="1027906"/>
            <a:ext cx="4356138" cy="5960117"/>
          </a:xfrm>
          <a:prstGeom prst="teardrop">
            <a:avLst/>
          </a:prstGeom>
        </p:spPr>
      </p:pic>
      <p:sp>
        <p:nvSpPr>
          <p:cNvPr id="2" name="Titel 1">
            <a:extLst>
              <a:ext uri="{FF2B5EF4-FFF2-40B4-BE49-F238E27FC236}">
                <a16:creationId xmlns:a16="http://schemas.microsoft.com/office/drawing/2014/main" id="{9D117E16-F281-EFBB-60A2-7BF47E5E4BD6}"/>
              </a:ext>
            </a:extLst>
          </p:cNvPr>
          <p:cNvSpPr>
            <a:spLocks noGrp="1"/>
          </p:cNvSpPr>
          <p:nvPr>
            <p:ph type="title"/>
          </p:nvPr>
        </p:nvSpPr>
        <p:spPr/>
        <p:txBody>
          <a:bodyPr/>
          <a:lstStyle/>
          <a:p>
            <a:r>
              <a:rPr lang="nl-NL" sz="3200">
                <a:solidFill>
                  <a:srgbClr val="6CAB35"/>
                </a:solidFill>
                <a:latin typeface="Lintel" panose="02000000000000000000" pitchFamily="2" charset="0"/>
              </a:rPr>
              <a:t>Waarden</a:t>
            </a:r>
            <a:endParaRPr lang="nl-BE" sz="3200">
              <a:solidFill>
                <a:srgbClr val="6CAB35"/>
              </a:solidFill>
              <a:latin typeface="Lintel" panose="02000000000000000000" pitchFamily="2" charset="0"/>
            </a:endParaRPr>
          </a:p>
        </p:txBody>
      </p:sp>
      <p:sp>
        <p:nvSpPr>
          <p:cNvPr id="5" name="Tijdelijke aanduiding voor inhoud 2">
            <a:extLst>
              <a:ext uri="{FF2B5EF4-FFF2-40B4-BE49-F238E27FC236}">
                <a16:creationId xmlns:a16="http://schemas.microsoft.com/office/drawing/2014/main" id="{C90134A9-D66A-E468-86C6-87138348C953}"/>
              </a:ext>
            </a:extLst>
          </p:cNvPr>
          <p:cNvSpPr txBox="1">
            <a:spLocks/>
          </p:cNvSpPr>
          <p:nvPr/>
        </p:nvSpPr>
        <p:spPr>
          <a:xfrm>
            <a:off x="5476033" y="2469816"/>
            <a:ext cx="6695121" cy="17553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a:solidFill>
                  <a:srgbClr val="3E5E6F"/>
                </a:solidFill>
                <a:latin typeface="Verdana" panose="020B0604030504040204" pitchFamily="34" charset="0"/>
                <a:ea typeface="Verdana" panose="020B0604030504040204" pitchFamily="34" charset="0"/>
                <a:cs typeface="Times New Roman" panose="02020603050405020304" pitchFamily="18" charset="0"/>
              </a:rPr>
              <a:t>Verkennen</a:t>
            </a:r>
            <a:r>
              <a:rPr lang="nl-BE" sz="1800">
                <a:solidFill>
                  <a:srgbClr val="3E5E6F"/>
                </a:solidFill>
                <a:latin typeface="Verdana" panose="020B0604030504040204" pitchFamily="34" charset="0"/>
                <a:ea typeface="Verdana" panose="020B0604030504040204" pitchFamily="34" charset="0"/>
                <a:cs typeface="Times New Roman" panose="02020603050405020304" pitchFamily="18" charset="0"/>
              </a:rPr>
              <a:t>: </a:t>
            </a:r>
            <a:r>
              <a:rPr lang="nl-BE" sz="1200">
                <a:solidFill>
                  <a:srgbClr val="3E5E6F"/>
                </a:solidFill>
                <a:latin typeface="Verdana" panose="020B0604030504040204" pitchFamily="34" charset="0"/>
                <a:ea typeface="Verdana" panose="020B0604030504040204" pitchFamily="34" charset="0"/>
                <a:cs typeface="Times New Roman" panose="02020603050405020304" pitchFamily="18" charset="0"/>
              </a:rPr>
              <a:t>Hechte relationele bedradingen (verbinding) leiden tot een gedeelde nieuwsgierigheid en de motivatie om </a:t>
            </a:r>
            <a:r>
              <a:rPr lang="nl-BE" sz="1800">
                <a:solidFill>
                  <a:srgbClr val="3E5E6F"/>
                </a:solidFill>
                <a:latin typeface="Verdana" panose="020B0604030504040204" pitchFamily="34" charset="0"/>
                <a:ea typeface="Verdana" panose="020B0604030504040204" pitchFamily="34" charset="0"/>
                <a:cs typeface="Times New Roman" panose="02020603050405020304" pitchFamily="18" charset="0"/>
              </a:rPr>
              <a:t>nieuwe mogelijkheden </a:t>
            </a:r>
            <a:r>
              <a:rPr lang="nl-BE" sz="1200">
                <a:solidFill>
                  <a:srgbClr val="3E5E6F"/>
                </a:solidFill>
                <a:latin typeface="Verdana" panose="020B0604030504040204" pitchFamily="34" charset="0"/>
                <a:ea typeface="Verdana" panose="020B0604030504040204" pitchFamily="34" charset="0"/>
                <a:cs typeface="Times New Roman" panose="02020603050405020304" pitchFamily="18" charset="0"/>
              </a:rPr>
              <a:t>te verkennen. Technologische vooruitgang en innovatieve oplossingen worden verwelkomd met de focus op het verbeteren van de dienstverlening aan cliënten/leerlingen, het versterken van medewerkers en het veerkrachtiger maken van de organisatie. Dit proces van verkennen helpt om vooruit te denken, uitdagingen aan te pakken en nieuwe wegen te vinden voor groei en verbetering.</a:t>
            </a:r>
            <a:br>
              <a:rPr lang="nl-BE" sz="1200">
                <a:solidFill>
                  <a:srgbClr val="3E5E6F"/>
                </a:solidFill>
                <a:latin typeface="Verdana" panose="020B0604030504040204" pitchFamily="34" charset="0"/>
                <a:ea typeface="Verdana" panose="020B0604030504040204" pitchFamily="34" charset="0"/>
                <a:cs typeface="Times New Roman" panose="02020603050405020304" pitchFamily="18" charset="0"/>
              </a:rPr>
            </a:br>
            <a:endParaRPr lang="nl-BE" sz="1200">
              <a:solidFill>
                <a:srgbClr val="3E5E6F"/>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3" name="Tijdelijke aanduiding voor inhoud 2">
            <a:extLst>
              <a:ext uri="{FF2B5EF4-FFF2-40B4-BE49-F238E27FC236}">
                <a16:creationId xmlns:a16="http://schemas.microsoft.com/office/drawing/2014/main" id="{9DCA958A-9523-6385-6D9F-A4E124D4B6C0}"/>
              </a:ext>
            </a:extLst>
          </p:cNvPr>
          <p:cNvSpPr>
            <a:spLocks noGrp="1"/>
          </p:cNvSpPr>
          <p:nvPr>
            <p:ph idx="1"/>
          </p:nvPr>
        </p:nvSpPr>
        <p:spPr>
          <a:xfrm>
            <a:off x="5476033" y="1249783"/>
            <a:ext cx="6750209" cy="1870142"/>
          </a:xfrm>
        </p:spPr>
        <p:txBody>
          <a:bodyPr>
            <a:noAutofit/>
          </a:bodyPr>
          <a:lstStyle/>
          <a:p>
            <a:pPr marL="0" indent="0">
              <a:buNone/>
            </a:pPr>
            <a:r>
              <a:rPr lang="nl-BE" sz="2400">
                <a:solidFill>
                  <a:srgbClr val="3E5E6F"/>
                </a:solidFill>
                <a:latin typeface="Verdana" panose="020B0604030504040204" pitchFamily="34" charset="0"/>
                <a:ea typeface="Verdana" panose="020B0604030504040204" pitchFamily="34" charset="0"/>
                <a:cs typeface="Times New Roman" panose="02020603050405020304" pitchFamily="18" charset="0"/>
              </a:rPr>
              <a:t>Verbinden</a:t>
            </a:r>
            <a:r>
              <a:rPr lang="nl-BE" sz="1800">
                <a:solidFill>
                  <a:srgbClr val="3E5E6F"/>
                </a:solidFill>
                <a:latin typeface="Verdana" panose="020B0604030504040204" pitchFamily="34" charset="0"/>
                <a:ea typeface="Verdana" panose="020B0604030504040204" pitchFamily="34" charset="0"/>
                <a:cs typeface="Times New Roman" panose="02020603050405020304" pitchFamily="18" charset="0"/>
              </a:rPr>
              <a:t>: </a:t>
            </a:r>
            <a:r>
              <a:rPr lang="nl-BE" sz="1200">
                <a:solidFill>
                  <a:srgbClr val="3E5E6F"/>
                </a:solidFill>
                <a:latin typeface="Verdana" panose="020B0604030504040204" pitchFamily="34" charset="0"/>
                <a:ea typeface="Verdana" panose="020B0604030504040204" pitchFamily="34" charset="0"/>
                <a:cs typeface="Times New Roman" panose="02020603050405020304" pitchFamily="18" charset="0"/>
              </a:rPr>
              <a:t>Gastvrijheid, open communicatie, empathie en samenwerking staan centraal. Het </a:t>
            </a:r>
            <a:r>
              <a:rPr lang="nl-BE" sz="1800">
                <a:solidFill>
                  <a:srgbClr val="3E5E6F"/>
                </a:solidFill>
                <a:latin typeface="Verdana" panose="020B0604030504040204" pitchFamily="34" charset="0"/>
                <a:ea typeface="Verdana" panose="020B0604030504040204" pitchFamily="34" charset="0"/>
                <a:cs typeface="Times New Roman" panose="02020603050405020304" pitchFamily="18" charset="0"/>
              </a:rPr>
              <a:t>versterken van elkaar </a:t>
            </a:r>
            <a:r>
              <a:rPr lang="nl-BE" sz="1200">
                <a:solidFill>
                  <a:srgbClr val="3E5E6F"/>
                </a:solidFill>
                <a:latin typeface="Verdana" panose="020B0604030504040204" pitchFamily="34" charset="0"/>
                <a:ea typeface="Verdana" panose="020B0604030504040204" pitchFamily="34" charset="0"/>
                <a:cs typeface="Times New Roman" panose="02020603050405020304" pitchFamily="18" charset="0"/>
              </a:rPr>
              <a:t>en het actief leggen van verbindingen met kennisorganisaties, innovatiecentra, koepels, bedrijven en de overheid vergroot gezamenlijk de impact.</a:t>
            </a:r>
            <a:endParaRPr lang="nl-BE" sz="1800">
              <a:solidFill>
                <a:srgbClr val="3E5E6F"/>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4" name="Tijdelijke aanduiding voor inhoud 2">
            <a:extLst>
              <a:ext uri="{FF2B5EF4-FFF2-40B4-BE49-F238E27FC236}">
                <a16:creationId xmlns:a16="http://schemas.microsoft.com/office/drawing/2014/main" id="{E6578BAD-850F-39B3-23EA-AE4BA52F6FF9}"/>
              </a:ext>
            </a:extLst>
          </p:cNvPr>
          <p:cNvSpPr txBox="1">
            <a:spLocks/>
          </p:cNvSpPr>
          <p:nvPr/>
        </p:nvSpPr>
        <p:spPr>
          <a:xfrm>
            <a:off x="5476032" y="4171547"/>
            <a:ext cx="6695121" cy="25147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a:solidFill>
                  <a:srgbClr val="3E5E6F"/>
                </a:solidFill>
                <a:latin typeface="Verdana" panose="020B0604030504040204" pitchFamily="34" charset="0"/>
                <a:ea typeface="Verdana" panose="020B0604030504040204" pitchFamily="34" charset="0"/>
                <a:cs typeface="Times New Roman" panose="02020603050405020304" pitchFamily="18" charset="0"/>
              </a:rPr>
              <a:t>Verduurzamen</a:t>
            </a:r>
            <a:r>
              <a:rPr lang="nl-BE" sz="1200">
                <a:solidFill>
                  <a:srgbClr val="3E5E6F"/>
                </a:solidFill>
                <a:latin typeface="Verdana" panose="020B0604030504040204" pitchFamily="34" charset="0"/>
                <a:ea typeface="Verdana" panose="020B0604030504040204" pitchFamily="34" charset="0"/>
                <a:cs typeface="Times New Roman" panose="02020603050405020304" pitchFamily="18" charset="0"/>
              </a:rPr>
              <a:t>: De inzichten en innovaties uit het verkennen maken verduurzaming mogelijk. Een holistische benadering beschermt de planeet, laat mensen groeien en bloeien, en creëert economisch leefbare en veerkrachtige organisaties. Verduurzamen is de integratie van ontdekkingen en verbeteringen in duurzame praktijken die </a:t>
            </a:r>
            <a:r>
              <a:rPr lang="nl-BE" sz="1800">
                <a:solidFill>
                  <a:srgbClr val="3E5E6F"/>
                </a:solidFill>
                <a:latin typeface="Verdana" panose="020B0604030504040204" pitchFamily="34" charset="0"/>
                <a:ea typeface="Verdana" panose="020B0604030504040204" pitchFamily="34" charset="0"/>
                <a:cs typeface="Times New Roman" panose="02020603050405020304" pitchFamily="18" charset="0"/>
              </a:rPr>
              <a:t>langdurige positieve impact </a:t>
            </a:r>
            <a:r>
              <a:rPr lang="nl-BE" sz="1200">
                <a:solidFill>
                  <a:srgbClr val="3E5E6F"/>
                </a:solidFill>
                <a:latin typeface="Verdana" panose="020B0604030504040204" pitchFamily="34" charset="0"/>
                <a:ea typeface="Verdana" panose="020B0604030504040204" pitchFamily="34" charset="0"/>
                <a:cs typeface="Times New Roman" panose="02020603050405020304" pitchFamily="18" charset="0"/>
              </a:rPr>
              <a:t>hebben.</a:t>
            </a:r>
          </a:p>
        </p:txBody>
      </p:sp>
      <p:pic>
        <p:nvPicPr>
          <p:cNvPr id="8" name="Afbeelding 7" descr="Afbeelding met ontwerp&#10;&#10;Beschrijving automatisch gegenereerd met lage betrouwbaarheid">
            <a:extLst>
              <a:ext uri="{FF2B5EF4-FFF2-40B4-BE49-F238E27FC236}">
                <a16:creationId xmlns:a16="http://schemas.microsoft.com/office/drawing/2014/main" id="{A99D76B0-DC3B-47D6-902A-C98DD932C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06369">
            <a:off x="3037057" y="5596633"/>
            <a:ext cx="2274272" cy="1229963"/>
          </a:xfrm>
          <a:prstGeom prst="rect">
            <a:avLst/>
          </a:prstGeom>
        </p:spPr>
      </p:pic>
    </p:spTree>
    <p:extLst>
      <p:ext uri="{BB962C8B-B14F-4D97-AF65-F5344CB8AC3E}">
        <p14:creationId xmlns:p14="http://schemas.microsoft.com/office/powerpoint/2010/main" val="25253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86292-E982-E940-0696-C73419C7CE88}"/>
              </a:ext>
            </a:extLst>
          </p:cNvPr>
          <p:cNvSpPr>
            <a:spLocks noGrp="1"/>
          </p:cNvSpPr>
          <p:nvPr>
            <p:ph type="title"/>
          </p:nvPr>
        </p:nvSpPr>
        <p:spPr/>
        <p:txBody>
          <a:bodyPr/>
          <a:lstStyle/>
          <a:p>
            <a:r>
              <a:rPr lang="nl-NL" sz="3200">
                <a:solidFill>
                  <a:srgbClr val="6CAB35"/>
                </a:solidFill>
                <a:latin typeface="Lintel" panose="02000000000000000000" pitchFamily="2" charset="0"/>
              </a:rPr>
              <a:t>ESG+ als kapstok</a:t>
            </a:r>
            <a:endParaRPr lang="nl-BE" sz="3200">
              <a:solidFill>
                <a:srgbClr val="6CAB35"/>
              </a:solidFill>
              <a:latin typeface="Lintel" panose="02000000000000000000" pitchFamily="2" charset="0"/>
            </a:endParaRPr>
          </a:p>
        </p:txBody>
      </p:sp>
      <p:sp>
        <p:nvSpPr>
          <p:cNvPr id="3" name="Tijdelijke aanduiding voor inhoud 2">
            <a:extLst>
              <a:ext uri="{FF2B5EF4-FFF2-40B4-BE49-F238E27FC236}">
                <a16:creationId xmlns:a16="http://schemas.microsoft.com/office/drawing/2014/main" id="{7557B4BB-E730-68D3-28B6-6131F3D658D3}"/>
              </a:ext>
            </a:extLst>
          </p:cNvPr>
          <p:cNvSpPr>
            <a:spLocks noGrp="1"/>
          </p:cNvSpPr>
          <p:nvPr>
            <p:ph idx="1"/>
          </p:nvPr>
        </p:nvSpPr>
        <p:spPr>
          <a:xfrm>
            <a:off x="838200" y="1334814"/>
            <a:ext cx="10859814" cy="4842149"/>
          </a:xfrm>
        </p:spPr>
        <p:txBody>
          <a:bodyPr>
            <a:normAutofit lnSpcReduction="10000"/>
          </a:bodyPr>
          <a:lstStyle/>
          <a:p>
            <a:pPr marL="0" lvl="0" indent="0">
              <a:lnSpc>
                <a:spcPct val="115000"/>
              </a:lnSpc>
              <a:spcAft>
                <a:spcPts val="1000"/>
              </a:spcAft>
              <a:buNone/>
            </a:pPr>
            <a:r>
              <a:rPr lang="nl-BE" sz="4000">
                <a:solidFill>
                  <a:srgbClr val="3E5E6F"/>
                </a:solidFill>
                <a:latin typeface="Verdana" panose="020B0604030504040204" pitchFamily="34" charset="0"/>
                <a:ea typeface="Verdana" panose="020B0604030504040204" pitchFamily="34" charset="0"/>
                <a:cs typeface="Times New Roman" panose="02020603050405020304" pitchFamily="18" charset="0"/>
              </a:rPr>
              <a:t>E</a:t>
            </a:r>
            <a:r>
              <a:rPr lang="nl-BE" sz="3200">
                <a:solidFill>
                  <a:srgbClr val="3E5E6F"/>
                </a:solidFill>
                <a:latin typeface="Verdana" panose="020B0604030504040204" pitchFamily="34" charset="0"/>
                <a:ea typeface="Verdana" panose="020B0604030504040204" pitchFamily="34" charset="0"/>
                <a:cs typeface="Times New Roman" panose="02020603050405020304" pitchFamily="18" charset="0"/>
              </a:rPr>
              <a:t>nvironment-Milieu:</a:t>
            </a:r>
            <a:r>
              <a:rPr lang="nl-BE" sz="2400">
                <a:solidFill>
                  <a:srgbClr val="3E5E6F"/>
                </a:solidFill>
                <a:latin typeface="Verdana" panose="020B0604030504040204" pitchFamily="34" charset="0"/>
                <a:ea typeface="Verdana" panose="020B0604030504040204" pitchFamily="34" charset="0"/>
                <a:cs typeface="Times New Roman" panose="02020603050405020304" pitchFamily="18" charset="0"/>
              </a:rPr>
              <a:t> </a:t>
            </a:r>
            <a:r>
              <a:rPr lang="nl-BE" sz="16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Acties nemen die toelaten om de </a:t>
            </a:r>
            <a:r>
              <a:rPr lang="nl-BE" sz="24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infrastructuur te verduurzamen </a:t>
            </a:r>
            <a:r>
              <a:rPr lang="nl-BE" sz="16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en de klimaat- en energietransitie te realiseren; </a:t>
            </a:r>
          </a:p>
          <a:p>
            <a:pPr marL="0" lvl="0" indent="0">
              <a:lnSpc>
                <a:spcPct val="115000"/>
              </a:lnSpc>
              <a:spcAft>
                <a:spcPts val="1000"/>
              </a:spcAft>
              <a:buNone/>
            </a:pPr>
            <a:r>
              <a:rPr lang="nl-BE" sz="4000">
                <a:solidFill>
                  <a:srgbClr val="3E5E6F"/>
                </a:solidFill>
                <a:latin typeface="Verdana" panose="020B0604030504040204" pitchFamily="34" charset="0"/>
                <a:ea typeface="Verdana" panose="020B0604030504040204" pitchFamily="34" charset="0"/>
                <a:cs typeface="Times New Roman" panose="02020603050405020304" pitchFamily="18" charset="0"/>
              </a:rPr>
              <a:t>S</a:t>
            </a:r>
            <a:r>
              <a:rPr lang="nl-BE" sz="32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ociaal:</a:t>
            </a:r>
            <a:r>
              <a:rPr lang="nl-BE" sz="24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 </a:t>
            </a:r>
            <a:r>
              <a:rPr lang="nl-BE" sz="16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Inzetten op </a:t>
            </a:r>
            <a:r>
              <a:rPr lang="nl-BE" sz="24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innovatieve arbeidsorganisatie en werkbaar werk </a:t>
            </a:r>
            <a:r>
              <a:rPr lang="nl-BE" sz="16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teneinde te komen tot veerkrachtige mensen en organisaties die cliënten en leerlingen laten groeien;  </a:t>
            </a:r>
            <a:endParaRPr lang="nl-BE" sz="2400">
              <a:solidFill>
                <a:srgbClr val="3E5E6F"/>
              </a:solidFill>
              <a:effectLst/>
              <a:latin typeface="Verdana" panose="020B0604030504040204" pitchFamily="34" charset="0"/>
              <a:ea typeface="Verdana" panose="020B0604030504040204" pitchFamily="34" charset="0"/>
              <a:cs typeface="Times New Roman" panose="02020603050405020304" pitchFamily="18" charset="0"/>
            </a:endParaRPr>
          </a:p>
          <a:p>
            <a:pPr marL="0" lvl="0" indent="0">
              <a:lnSpc>
                <a:spcPct val="107000"/>
              </a:lnSpc>
              <a:spcAft>
                <a:spcPts val="800"/>
              </a:spcAft>
              <a:buNone/>
            </a:pPr>
            <a:r>
              <a:rPr lang="nl-BE" sz="4000" err="1">
                <a:solidFill>
                  <a:srgbClr val="3E5E6F"/>
                </a:solidFill>
                <a:latin typeface="Verdana" panose="020B0604030504040204" pitchFamily="34" charset="0"/>
                <a:ea typeface="Verdana" panose="020B0604030504040204" pitchFamily="34" charset="0"/>
                <a:cs typeface="Times New Roman" panose="02020603050405020304" pitchFamily="18" charset="0"/>
              </a:rPr>
              <a:t>G</a:t>
            </a:r>
            <a:r>
              <a:rPr lang="nl-BE" sz="3200" err="1">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overnance</a:t>
            </a:r>
            <a:r>
              <a:rPr lang="nl-BE" sz="32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a:t>
            </a:r>
            <a:r>
              <a:rPr lang="nl-BE" sz="3200">
                <a:solidFill>
                  <a:srgbClr val="3E5E6F"/>
                </a:solidFill>
                <a:latin typeface="Verdana" panose="020B0604030504040204" pitchFamily="34" charset="0"/>
                <a:ea typeface="Verdana" panose="020B0604030504040204" pitchFamily="34" charset="0"/>
                <a:cs typeface="Times New Roman" panose="02020603050405020304" pitchFamily="18" charset="0"/>
              </a:rPr>
              <a:t>V</a:t>
            </a:r>
            <a:r>
              <a:rPr lang="nl-BE" sz="32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ooruitziend bestuur:</a:t>
            </a:r>
            <a:r>
              <a:rPr lang="nl-BE" sz="24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 </a:t>
            </a:r>
            <a:r>
              <a:rPr lang="nl-BE" sz="16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Investeren in de uitbouw van een </a:t>
            </a:r>
            <a:r>
              <a:rPr lang="nl-BE" sz="24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duurzaam financieel model </a:t>
            </a:r>
            <a:r>
              <a:rPr lang="nl-BE" sz="16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en een vooruitziend bestuur teneinde de maatschappelijke opdracht van de organisatie nu en in de toekomst te kunnen verzekeren;</a:t>
            </a:r>
          </a:p>
          <a:p>
            <a:pPr marL="0" lvl="0" indent="0">
              <a:lnSpc>
                <a:spcPct val="115000"/>
              </a:lnSpc>
              <a:spcAft>
                <a:spcPts val="1000"/>
              </a:spcAft>
              <a:buNone/>
            </a:pPr>
            <a:r>
              <a:rPr lang="nl-BE" sz="3200">
                <a:solidFill>
                  <a:srgbClr val="3E5E6F"/>
                </a:solidFill>
                <a:latin typeface="Verdana" panose="020B0604030504040204" pitchFamily="34" charset="0"/>
                <a:ea typeface="Verdana" panose="020B0604030504040204" pitchFamily="34" charset="0"/>
                <a:cs typeface="Times New Roman" panose="02020603050405020304" pitchFamily="18" charset="0"/>
              </a:rPr>
              <a:t>+</a:t>
            </a:r>
            <a:r>
              <a:rPr lang="nl-BE" sz="24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 </a:t>
            </a:r>
            <a:r>
              <a:rPr lang="nl-BE" sz="16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Nieuwe concepten ontwikkelen op niveau van het </a:t>
            </a:r>
            <a:r>
              <a:rPr lang="nl-BE" sz="24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kernproces</a:t>
            </a:r>
            <a:r>
              <a:rPr lang="nl-BE" sz="16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 die toelaten om bepaalde maatschappelijke uitdagingen – binnen een vernieuwd samenwerkingsverband- aan te gaan. </a:t>
            </a:r>
            <a:endParaRPr lang="nl-BE">
              <a:solidFill>
                <a:srgbClr val="3E5E6F"/>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5" name="Afbeelding 4" descr="Afbeelding met Lettertype, handschrift, Graphics, kalligrafie&#10;&#10;Automatisch gegenereerde beschrijving">
            <a:extLst>
              <a:ext uri="{FF2B5EF4-FFF2-40B4-BE49-F238E27FC236}">
                <a16:creationId xmlns:a16="http://schemas.microsoft.com/office/drawing/2014/main" id="{63FCD58A-1711-4794-9A03-4ED88BAD6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556" y="223818"/>
            <a:ext cx="4219072" cy="1252304"/>
          </a:xfrm>
          <a:prstGeom prst="rect">
            <a:avLst/>
          </a:prstGeom>
        </p:spPr>
      </p:pic>
    </p:spTree>
    <p:extLst>
      <p:ext uri="{BB962C8B-B14F-4D97-AF65-F5344CB8AC3E}">
        <p14:creationId xmlns:p14="http://schemas.microsoft.com/office/powerpoint/2010/main" val="122945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Mensenmenigte op straat">
            <a:extLst>
              <a:ext uri="{FF2B5EF4-FFF2-40B4-BE49-F238E27FC236}">
                <a16:creationId xmlns:a16="http://schemas.microsoft.com/office/drawing/2014/main" id="{D40A65A4-8CA6-D388-9C78-D80D1AB6C97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917663" y="0"/>
            <a:ext cx="10289512" cy="6858000"/>
          </a:xfrm>
          <a:prstGeom prst="rect">
            <a:avLst/>
          </a:prstGeom>
        </p:spPr>
      </p:pic>
      <p:sp>
        <p:nvSpPr>
          <p:cNvPr id="3" name="Tijdelijke aanduiding voor inhoud 2">
            <a:extLst>
              <a:ext uri="{FF2B5EF4-FFF2-40B4-BE49-F238E27FC236}">
                <a16:creationId xmlns:a16="http://schemas.microsoft.com/office/drawing/2014/main" id="{EA4A13A8-9192-A17C-3B17-8AC18002E034}"/>
              </a:ext>
            </a:extLst>
          </p:cNvPr>
          <p:cNvSpPr>
            <a:spLocks noGrp="1"/>
          </p:cNvSpPr>
          <p:nvPr>
            <p:ph idx="1"/>
          </p:nvPr>
        </p:nvSpPr>
        <p:spPr>
          <a:xfrm>
            <a:off x="838199" y="1690688"/>
            <a:ext cx="5163355" cy="1738312"/>
          </a:xfrm>
        </p:spPr>
        <p:txBody>
          <a:bodyPr/>
          <a:lstStyle/>
          <a:p>
            <a:pPr marL="0" indent="0">
              <a:buNone/>
            </a:pPr>
            <a:r>
              <a:rPr lang="nl-BE" sz="180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De activiteiten richten zich naar de bestuurders, de directie, het middenkader en/of specifieke ondersteunende functies (vb. HR medewerkers, Infrastructuur verantwoordelijken …) binnen deze organisaties. </a:t>
            </a:r>
          </a:p>
          <a:p>
            <a:endParaRPr lang="nl-BE">
              <a:solidFill>
                <a:srgbClr val="3E5E6F"/>
              </a:solidFill>
              <a:latin typeface="+mj-lt"/>
            </a:endParaRPr>
          </a:p>
        </p:txBody>
      </p:sp>
      <p:sp>
        <p:nvSpPr>
          <p:cNvPr id="2" name="Titel 1">
            <a:extLst>
              <a:ext uri="{FF2B5EF4-FFF2-40B4-BE49-F238E27FC236}">
                <a16:creationId xmlns:a16="http://schemas.microsoft.com/office/drawing/2014/main" id="{A0680C6A-EC56-C7E1-C66C-4B84ED1B9E62}"/>
              </a:ext>
            </a:extLst>
          </p:cNvPr>
          <p:cNvSpPr>
            <a:spLocks noGrp="1"/>
          </p:cNvSpPr>
          <p:nvPr>
            <p:ph type="title"/>
          </p:nvPr>
        </p:nvSpPr>
        <p:spPr/>
        <p:txBody>
          <a:bodyPr/>
          <a:lstStyle/>
          <a:p>
            <a:r>
              <a:rPr lang="nl-NL" sz="3200">
                <a:solidFill>
                  <a:srgbClr val="6CAB35"/>
                </a:solidFill>
                <a:latin typeface="Lintel" panose="02000000000000000000" pitchFamily="2" charset="0"/>
              </a:rPr>
              <a:t>Doelgroep</a:t>
            </a:r>
            <a:endParaRPr lang="nl-BE" sz="3200">
              <a:solidFill>
                <a:srgbClr val="6CAB35"/>
              </a:solidFill>
              <a:latin typeface="Lintel" panose="02000000000000000000" pitchFamily="2" charset="0"/>
            </a:endParaRPr>
          </a:p>
        </p:txBody>
      </p:sp>
    </p:spTree>
    <p:extLst>
      <p:ext uri="{BB962C8B-B14F-4D97-AF65-F5344CB8AC3E}">
        <p14:creationId xmlns:p14="http://schemas.microsoft.com/office/powerpoint/2010/main" val="2526851925"/>
      </p:ext>
    </p:extLst>
  </p:cSld>
  <p:clrMapOvr>
    <a:masterClrMapping/>
  </p:clrMapOvr>
</p:sld>
</file>

<file path=ppt/theme/theme1.xml><?xml version="1.0" encoding="utf-8"?>
<a:theme xmlns:a="http://schemas.openxmlformats.org/drawingml/2006/main" name="Kantoorthema">
  <a:themeElements>
    <a:clrScheme name="Aangepast 4">
      <a:dk1>
        <a:srgbClr val="3E5E6F"/>
      </a:dk1>
      <a:lt1>
        <a:sysClr val="window" lastClr="FFFFFF"/>
      </a:lt1>
      <a:dk2>
        <a:srgbClr val="71747C"/>
      </a:dk2>
      <a:lt2>
        <a:srgbClr val="D6EC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2A49BC315C844EB4B1561E1B93A8B6" ma:contentTypeVersion="15" ma:contentTypeDescription="Een nieuw document maken." ma:contentTypeScope="" ma:versionID="eca823a1a65c112eed057943b9afc77b">
  <xsd:schema xmlns:xsd="http://www.w3.org/2001/XMLSchema" xmlns:xs="http://www.w3.org/2001/XMLSchema" xmlns:p="http://schemas.microsoft.com/office/2006/metadata/properties" xmlns:ns2="b0a50991-7452-4bc6-95d6-2e5e62fe4a80" xmlns:ns3="30237299-0855-4dcb-bb24-31725bb630e0" targetNamespace="http://schemas.microsoft.com/office/2006/metadata/properties" ma:root="true" ma:fieldsID="2b53300ba0719a89c905fbbeb430e547" ns2:_="" ns3:_="">
    <xsd:import namespace="b0a50991-7452-4bc6-95d6-2e5e62fe4a80"/>
    <xsd:import namespace="30237299-0855-4dcb-bb24-31725bb630e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2:MediaServiceLocation" minOccurs="0"/>
                <xsd:element ref="ns2:MediaServiceSearchPropertie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a50991-7452-4bc6-95d6-2e5e62fe4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65cd6476-a5d9-4fa9-9308-dd2764b6664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237299-0855-4dcb-bb24-31725bb630e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ecb209e-2b4f-434f-97a4-7b820eb5f450}" ma:internalName="TaxCatchAll" ma:showField="CatchAllData" ma:web="30237299-0855-4dcb-bb24-31725bb630e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a50991-7452-4bc6-95d6-2e5e62fe4a80">
      <Terms xmlns="http://schemas.microsoft.com/office/infopath/2007/PartnerControls"/>
    </lcf76f155ced4ddcb4097134ff3c332f>
    <TaxCatchAll xmlns="30237299-0855-4dcb-bb24-31725bb630e0" xsi:nil="true"/>
  </documentManagement>
</p:properties>
</file>

<file path=customXml/itemProps1.xml><?xml version="1.0" encoding="utf-8"?>
<ds:datastoreItem xmlns:ds="http://schemas.openxmlformats.org/officeDocument/2006/customXml" ds:itemID="{A42F32F9-DEC2-42FA-B33B-292AB9FDA00F}">
  <ds:schemaRefs>
    <ds:schemaRef ds:uri="30237299-0855-4dcb-bb24-31725bb630e0"/>
    <ds:schemaRef ds:uri="b0a50991-7452-4bc6-95d6-2e5e62fe4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8ADC6FD-F6E2-415C-8414-44D3990DC394}">
  <ds:schemaRefs>
    <ds:schemaRef ds:uri="http://schemas.microsoft.com/sharepoint/v3/contenttype/forms"/>
  </ds:schemaRefs>
</ds:datastoreItem>
</file>

<file path=customXml/itemProps3.xml><?xml version="1.0" encoding="utf-8"?>
<ds:datastoreItem xmlns:ds="http://schemas.openxmlformats.org/officeDocument/2006/customXml" ds:itemID="{08354B50-B555-4746-A500-1EC5862B3B40}">
  <ds:schemaRefs>
    <ds:schemaRef ds:uri="http://schemas.microsoft.com/office/2006/metadata/properties"/>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30237299-0855-4dcb-bb24-31725bb630e0"/>
    <ds:schemaRef ds:uri="b0a50991-7452-4bc6-95d6-2e5e62fe4a80"/>
  </ds:schemaRefs>
</ds:datastoreItem>
</file>

<file path=docProps/app.xml><?xml version="1.0" encoding="utf-8"?>
<Properties xmlns="http://schemas.openxmlformats.org/officeDocument/2006/extended-properties" xmlns:vt="http://schemas.openxmlformats.org/officeDocument/2006/docPropsVTypes">
  <Template/>
  <TotalTime>16</TotalTime>
  <Words>3569</Words>
  <Application>Microsoft Office PowerPoint</Application>
  <PresentationFormat>Breedbeeld</PresentationFormat>
  <Paragraphs>204</Paragraphs>
  <Slides>37</Slides>
  <Notes>2</Notes>
  <HiddenSlides>0</HiddenSlides>
  <MMClips>0</MMClips>
  <ScaleCrop>false</ScaleCrop>
  <HeadingPairs>
    <vt:vector size="4" baseType="variant">
      <vt:variant>
        <vt:lpstr>Thema</vt:lpstr>
      </vt:variant>
      <vt:variant>
        <vt:i4>1</vt:i4>
      </vt:variant>
      <vt:variant>
        <vt:lpstr>Diatitels</vt:lpstr>
      </vt:variant>
      <vt:variant>
        <vt:i4>37</vt:i4>
      </vt:variant>
    </vt:vector>
  </HeadingPairs>
  <TitlesOfParts>
    <vt:vector size="38" baseType="lpstr">
      <vt:lpstr>Kantoorthema</vt:lpstr>
      <vt:lpstr>Toekomstvisie September 2024</vt:lpstr>
      <vt:lpstr>PowerPoint-presentatie</vt:lpstr>
      <vt:lpstr>PowerPoint-presentatie</vt:lpstr>
      <vt:lpstr>Ontstaansgeschiedenis</vt:lpstr>
      <vt:lpstr>Missie van Taborgroep</vt:lpstr>
      <vt:lpstr>Impact</vt:lpstr>
      <vt:lpstr>Waarden</vt:lpstr>
      <vt:lpstr>ESG+ als kapstok</vt:lpstr>
      <vt:lpstr>Doelgroep</vt:lpstr>
      <vt:lpstr>PowerPoint-presentatie</vt:lpstr>
      <vt:lpstr>Engagement van partners</vt:lpstr>
      <vt:lpstr>Engagement van partners</vt:lpstr>
      <vt:lpstr>PowerPoint-presentatie</vt:lpstr>
      <vt:lpstr>Welke shift maken we?</vt:lpstr>
      <vt:lpstr>Shift: verwachtingen van partners naar de toekomst</vt:lpstr>
      <vt:lpstr>Shift: hoe organiseren we ons? </vt:lpstr>
      <vt:lpstr>Volgende stappen? </vt:lpstr>
      <vt:lpstr>Werf beleidsplan</vt:lpstr>
      <vt:lpstr>Werf ontwikkeling van het netwerk</vt:lpstr>
      <vt:lpstr>Werf engagement en lidmaatschap</vt:lpstr>
      <vt:lpstr>Welke vragen hebben we vandaag voor jullie?</vt:lpstr>
      <vt:lpstr>Vragen vandaag te beantwoorden</vt:lpstr>
      <vt:lpstr>Impactplan 2025</vt:lpstr>
      <vt:lpstr>Ecologie/Environment</vt:lpstr>
      <vt:lpstr>In 2025 worden de volgende concrete acties gepland:  </vt:lpstr>
      <vt:lpstr>Sociaal</vt:lpstr>
      <vt:lpstr>Interventies (concretisering in actieplan 2025 volgt nog)</vt:lpstr>
      <vt:lpstr>Governance</vt:lpstr>
      <vt:lpstr>Interventies</vt:lpstr>
      <vt:lpstr>Acties 2025</vt:lpstr>
      <vt:lpstr>+Innovatie op het kernproces </vt:lpstr>
      <vt:lpstr>Enkele voorbeelden</vt:lpstr>
      <vt:lpstr>In 2025</vt:lpstr>
      <vt:lpstr>Technologie</vt:lpstr>
      <vt:lpstr>Technologie</vt:lpstr>
      <vt:lpstr>Hefbomen om dit te realiseren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Mieke Van Gramberen | Taborgroep</dc:creator>
  <cp:lastModifiedBy>Sarah Vandeweghe | Taborgroep</cp:lastModifiedBy>
  <cp:revision>2</cp:revision>
  <cp:lastPrinted>2024-06-18T09:21:43Z</cp:lastPrinted>
  <dcterms:created xsi:type="dcterms:W3CDTF">2024-05-29T12:31:53Z</dcterms:created>
  <dcterms:modified xsi:type="dcterms:W3CDTF">2024-11-21T09:30:30Z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0x010100EC2A49BC315C844EB4B1561E1B93A8B6</vt:lpwstr>
  </property>
  <property fmtid="{D5CDD505-2E9C-101B-9397-08002B2CF9AE}" pid="3" name="MediaServiceImageTags">
    <vt:lpwstr/>
  </property>
</Properties>
</file>